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2" r:id="rId5"/>
    <p:sldId id="266" r:id="rId6"/>
    <p:sldId id="267" r:id="rId7"/>
    <p:sldId id="268" r:id="rId8"/>
    <p:sldId id="269" r:id="rId9"/>
    <p:sldId id="270" r:id="rId10"/>
    <p:sldId id="271" r:id="rId11"/>
    <p:sldId id="273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108" autoAdjust="0"/>
    <p:restoredTop sz="94660"/>
  </p:normalViewPr>
  <p:slideViewPr>
    <p:cSldViewPr>
      <p:cViewPr varScale="1">
        <p:scale>
          <a:sx n="69" d="100"/>
          <a:sy n="6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  <a:pPr/>
              <a:t>2019-11-1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  <a:pPr/>
              <a:t>2019-11-1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  <a:pPr/>
              <a:t>2019-11-1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  <a:pPr/>
              <a:t>2019-11-1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  <a:pPr/>
              <a:t>2019-11-1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  <a:pPr/>
              <a:t>2019-11-1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  <a:pPr/>
              <a:t>2019-11-1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  <a:pPr/>
              <a:t>2019-11-1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  <a:pPr/>
              <a:t>2019-11-1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  <a:pPr/>
              <a:t>2019-11-1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  <a:pPr/>
              <a:t>2019-11-1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AC302-66CB-4181-91DD-25062FC6AE88}" type="datetimeFigureOut">
              <a:rPr lang="zh-CN" altLang="en-US" smtClean="0"/>
              <a:pPr/>
              <a:t>2019-11-1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C9D3-8477-4E00-9355-85EF54EAA7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:\Users\cb\AppData\Roaming\Tencent\Users\19849560\QQ\WinTemp\RichOle\13OIEO@M%(SYVA12%}]A[X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286124"/>
            <a:ext cx="6123157" cy="250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00034" y="928670"/>
            <a:ext cx="714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旧版</a:t>
            </a:r>
            <a:endParaRPr lang="zh-CN" alt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3500438"/>
            <a:ext cx="714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新版</a:t>
            </a:r>
            <a:endParaRPr lang="zh-CN" altLang="en-US" sz="4800" dirty="0"/>
          </a:p>
        </p:txBody>
      </p:sp>
      <p:pic>
        <p:nvPicPr>
          <p:cNvPr id="12" name="Picture 11" descr="D:\Users\cb\AppData\Roaming\Tencent\Users\19849560\QQ\WinTemp\RichOle\4[O`HX%`9BK3)Y{OA3BFR~2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85728"/>
            <a:ext cx="628654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XX</a:t>
            </a:r>
            <a:r>
              <a:rPr lang="zh-CN" altLang="en-US" sz="3600" b="1" dirty="0" smtClean="0"/>
              <a:t>工</a:t>
            </a:r>
            <a:r>
              <a:rPr lang="zh-CN" altLang="en-US" sz="3600" b="1" dirty="0" smtClean="0"/>
              <a:t>资</a:t>
            </a:r>
            <a:endParaRPr lang="zh-CN" alt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58204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200" dirty="0" smtClean="0"/>
              <a:t>8</a:t>
            </a:r>
            <a:r>
              <a:rPr lang="zh-CN" altLang="en-US" sz="2200" dirty="0" smtClean="0"/>
              <a:t>月个人所得税：（</a:t>
            </a:r>
            <a:r>
              <a:rPr lang="en-US" altLang="zh-CN" sz="2200" dirty="0" smtClean="0"/>
              <a:t>12240.32*4+12349.32*2+12296.32*2+2014.40-5000*8-2000*8</a:t>
            </a:r>
            <a:r>
              <a:rPr lang="zh-CN" altLang="en-US" sz="2200" dirty="0" smtClean="0"/>
              <a:t>）</a:t>
            </a:r>
            <a:r>
              <a:rPr lang="en-US" altLang="zh-CN" sz="2200" dirty="0" smtClean="0"/>
              <a:t>*0.1-2520-1377.06=529.64</a:t>
            </a:r>
          </a:p>
          <a:p>
            <a:pPr>
              <a:buNone/>
            </a:pPr>
            <a:r>
              <a:rPr lang="zh-CN" altLang="en-US" sz="2600" dirty="0" smtClean="0">
                <a:solidFill>
                  <a:srgbClr val="FF0000"/>
                </a:solidFill>
              </a:rPr>
              <a:t>     解释：</a:t>
            </a:r>
            <a:r>
              <a:rPr lang="en-US" altLang="zh-CN" sz="2600" dirty="0" smtClean="0">
                <a:solidFill>
                  <a:srgbClr val="FF0000"/>
                </a:solidFill>
              </a:rPr>
              <a:t> 12240.32*4+12349.32*2+12296.32*2</a:t>
            </a:r>
            <a:r>
              <a:rPr lang="zh-CN" altLang="en-US" sz="2600" dirty="0" smtClean="0">
                <a:solidFill>
                  <a:srgbClr val="FF0000"/>
                </a:solidFill>
              </a:rPr>
              <a:t>为前八个月计税工资，</a:t>
            </a:r>
            <a:r>
              <a:rPr lang="en-US" altLang="zh-CN" sz="2600" dirty="0" smtClean="0">
                <a:solidFill>
                  <a:srgbClr val="FF0000"/>
                </a:solidFill>
              </a:rPr>
              <a:t>5000*8</a:t>
            </a:r>
            <a:r>
              <a:rPr lang="zh-CN" altLang="en-US" sz="2600" dirty="0" smtClean="0">
                <a:solidFill>
                  <a:srgbClr val="FF0000"/>
                </a:solidFill>
              </a:rPr>
              <a:t>为前八个月起征点累计总和，</a:t>
            </a:r>
            <a:r>
              <a:rPr lang="en-US" altLang="zh-CN" sz="2600" dirty="0" smtClean="0">
                <a:solidFill>
                  <a:srgbClr val="FF0000"/>
                </a:solidFill>
              </a:rPr>
              <a:t>2000*8</a:t>
            </a:r>
            <a:r>
              <a:rPr lang="zh-CN" altLang="en-US" sz="2600" dirty="0" smtClean="0">
                <a:solidFill>
                  <a:srgbClr val="FF0000"/>
                </a:solidFill>
              </a:rPr>
              <a:t>为赡养老人和子女教育抵扣累计总和，</a:t>
            </a:r>
            <a:r>
              <a:rPr lang="en-US" altLang="zh-CN" sz="2600" dirty="0" smtClean="0">
                <a:solidFill>
                  <a:srgbClr val="FF0000"/>
                </a:solidFill>
              </a:rPr>
              <a:t>2014.40</a:t>
            </a:r>
            <a:r>
              <a:rPr lang="zh-CN" altLang="en-US" sz="2600" dirty="0" smtClean="0">
                <a:solidFill>
                  <a:srgbClr val="FF0000"/>
                </a:solidFill>
              </a:rPr>
              <a:t>元为前七个月其他工薪总和，所以前八个月累计个人所得税为</a:t>
            </a:r>
            <a:r>
              <a:rPr lang="en-US" altLang="zh-CN" sz="2600" dirty="0" smtClean="0">
                <a:solidFill>
                  <a:srgbClr val="FF0000"/>
                </a:solidFill>
              </a:rPr>
              <a:t>1906.70</a:t>
            </a:r>
            <a:r>
              <a:rPr lang="zh-CN" altLang="en-US" sz="2600" dirty="0" smtClean="0">
                <a:solidFill>
                  <a:srgbClr val="FF0000"/>
                </a:solidFill>
              </a:rPr>
              <a:t>，</a:t>
            </a:r>
            <a:r>
              <a:rPr lang="en-US" altLang="zh-CN" sz="2600" dirty="0" smtClean="0">
                <a:solidFill>
                  <a:srgbClr val="FF0000"/>
                </a:solidFill>
              </a:rPr>
              <a:t>2520</a:t>
            </a:r>
            <a:r>
              <a:rPr lang="zh-CN" altLang="en-US" sz="2600" dirty="0" smtClean="0">
                <a:solidFill>
                  <a:srgbClr val="FF0000"/>
                </a:solidFill>
              </a:rPr>
              <a:t>元为速算扣除数，减去前七个月已缴扣个税，七月份个人所得税为</a:t>
            </a:r>
            <a:r>
              <a:rPr lang="en-US" altLang="zh-CN" sz="2600" dirty="0" smtClean="0">
                <a:solidFill>
                  <a:srgbClr val="FF0000"/>
                </a:solidFill>
              </a:rPr>
              <a:t>529.64</a:t>
            </a:r>
            <a:r>
              <a:rPr lang="zh-CN" altLang="en-US" sz="2600" dirty="0" smtClean="0">
                <a:solidFill>
                  <a:srgbClr val="FF0000"/>
                </a:solidFill>
              </a:rPr>
              <a:t>元。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600" dirty="0" smtClean="0">
                <a:solidFill>
                  <a:srgbClr val="FF0000"/>
                </a:solidFill>
              </a:rPr>
              <a:t>     </a:t>
            </a:r>
            <a:r>
              <a:rPr lang="zh-CN" altLang="en-US" sz="2600" dirty="0" smtClean="0">
                <a:solidFill>
                  <a:srgbClr val="FF0000"/>
                </a:solidFill>
              </a:rPr>
              <a:t>同七月，本月该教职工的全年应纳税所得额已超过</a:t>
            </a:r>
            <a:r>
              <a:rPr lang="en-US" altLang="zh-CN" sz="2600" dirty="0" smtClean="0">
                <a:solidFill>
                  <a:srgbClr val="FF0000"/>
                </a:solidFill>
              </a:rPr>
              <a:t>36000</a:t>
            </a:r>
            <a:r>
              <a:rPr lang="zh-CN" altLang="en-US" sz="2600" dirty="0" smtClean="0">
                <a:solidFill>
                  <a:srgbClr val="FF0000"/>
                </a:solidFill>
              </a:rPr>
              <a:t>元，按照国家规定，税率应为</a:t>
            </a:r>
            <a:r>
              <a:rPr lang="en-US" altLang="zh-CN" sz="2600" dirty="0" smtClean="0">
                <a:solidFill>
                  <a:srgbClr val="FF0000"/>
                </a:solidFill>
              </a:rPr>
              <a:t>10%</a:t>
            </a:r>
            <a:r>
              <a:rPr lang="zh-CN" altLang="en-US" sz="2600" dirty="0" smtClean="0">
                <a:solidFill>
                  <a:srgbClr val="FF0000"/>
                </a:solidFill>
              </a:rPr>
              <a:t>，所以该教职工本月个税相比较七月份又有所涨幅。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600" dirty="0" smtClean="0"/>
              <a:t>9</a:t>
            </a:r>
            <a:r>
              <a:rPr lang="zh-CN" altLang="en-US" sz="2600" dirty="0" smtClean="0"/>
              <a:t>月</a:t>
            </a:r>
            <a:r>
              <a:rPr lang="en-US" altLang="zh-CN" sz="2600" dirty="0" smtClean="0"/>
              <a:t>-12</a:t>
            </a:r>
            <a:r>
              <a:rPr lang="zh-CN" altLang="en-US" sz="2600" dirty="0" smtClean="0"/>
              <a:t>月个税按照上述方法依次计算。</a:t>
            </a:r>
            <a:endParaRPr lang="en-US" altLang="zh-CN" sz="2600" dirty="0" smtClean="0"/>
          </a:p>
          <a:p>
            <a:pPr>
              <a:buNone/>
            </a:pP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en-US" sz="2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600" dirty="0" smtClean="0"/>
              <a:t>     </a:t>
            </a:r>
            <a:r>
              <a:rPr lang="zh-CN" altLang="en-US" sz="2600" b="1" dirty="0" smtClean="0"/>
              <a:t>综合所得申报方式及时间要求：</a:t>
            </a:r>
            <a:endParaRPr lang="en-US" altLang="zh-CN" sz="2600" b="1" dirty="0" smtClean="0"/>
          </a:p>
          <a:p>
            <a:pPr>
              <a:buNone/>
            </a:pPr>
            <a:r>
              <a:rPr lang="zh-CN" altLang="en-US" sz="2600" dirty="0" smtClean="0"/>
              <a:t>     综合所得个人所得税的计算改为以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年</a:t>
            </a:r>
            <a:r>
              <a:rPr lang="zh-CN" altLang="en-US" sz="2600" dirty="0" smtClean="0"/>
              <a:t>为单位，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月度预缴</a:t>
            </a:r>
            <a:r>
              <a:rPr lang="zh-CN" altLang="en-US" sz="2600" dirty="0" smtClean="0"/>
              <a:t>、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年度汇算清缴</a:t>
            </a:r>
            <a:r>
              <a:rPr lang="zh-CN" altLang="en-US" sz="2600" dirty="0" smtClean="0"/>
              <a:t>的方式，即工作单位每月作为扣缴义务人只是为个人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预缴</a:t>
            </a:r>
            <a:r>
              <a:rPr lang="zh-CN" altLang="en-US" sz="2600" dirty="0" smtClean="0"/>
              <a:t>个人所得税。</a:t>
            </a:r>
            <a:endParaRPr lang="en-US" altLang="zh-CN" sz="2600" dirty="0" smtClean="0"/>
          </a:p>
          <a:p>
            <a:pPr>
              <a:buNone/>
            </a:pPr>
            <a:r>
              <a:rPr lang="en-US" altLang="zh-CN" sz="2600" dirty="0" smtClean="0"/>
              <a:t>     </a:t>
            </a:r>
            <a:r>
              <a:rPr lang="zh-CN" altLang="en-US" sz="2600" dirty="0" smtClean="0"/>
              <a:t>参考</a:t>
            </a:r>
            <a:r>
              <a:rPr lang="en-US" altLang="zh-CN" sz="2600" dirty="0" smtClean="0"/>
              <a:t>《</a:t>
            </a:r>
            <a:r>
              <a:rPr lang="zh-CN" altLang="en-US" sz="2600" dirty="0" smtClean="0"/>
              <a:t>个人所得税法实施条例（修订草案征求意见稿）</a:t>
            </a:r>
            <a:r>
              <a:rPr lang="en-US" altLang="zh-CN" sz="2600" dirty="0" smtClean="0"/>
              <a:t>》</a:t>
            </a:r>
            <a:r>
              <a:rPr lang="zh-CN" altLang="en-US" sz="2600" dirty="0" smtClean="0"/>
              <a:t>第三十三条，有以下情形都需要汇算清缴：</a:t>
            </a:r>
            <a:endParaRPr lang="en-US" altLang="zh-CN" sz="2600" dirty="0" smtClean="0"/>
          </a:p>
          <a:p>
            <a:pPr>
              <a:buNone/>
            </a:pPr>
            <a:r>
              <a:rPr lang="en-US" altLang="zh-CN" sz="2600" dirty="0" smtClean="0"/>
              <a:t>     1</a:t>
            </a:r>
            <a:r>
              <a:rPr lang="zh-CN" altLang="en-US" sz="2600" dirty="0" smtClean="0"/>
              <a:t>）取得两处以上总和所得，且综合所得年收入额减除专项扣除的余额超过</a:t>
            </a:r>
            <a:r>
              <a:rPr lang="en-US" altLang="zh-CN" sz="2600" dirty="0" smtClean="0"/>
              <a:t>6</a:t>
            </a:r>
            <a:r>
              <a:rPr lang="zh-CN" altLang="en-US" sz="2600" dirty="0" smtClean="0"/>
              <a:t>万元；</a:t>
            </a:r>
            <a:r>
              <a:rPr lang="en-US" altLang="zh-CN" sz="2600" dirty="0" smtClean="0"/>
              <a:t>2</a:t>
            </a:r>
            <a:r>
              <a:rPr lang="zh-CN" altLang="en-US" sz="2600" dirty="0" smtClean="0"/>
              <a:t>）取得劳务报酬、稿酬、特许权使用费所得中一项或者多项所得，其总和所得减除社保、公积金后超过</a:t>
            </a:r>
            <a:r>
              <a:rPr lang="en-US" altLang="zh-CN" sz="2600" dirty="0" smtClean="0"/>
              <a:t>6</a:t>
            </a:r>
            <a:r>
              <a:rPr lang="zh-CN" altLang="en-US" sz="2600" dirty="0" smtClean="0"/>
              <a:t>万元的；</a:t>
            </a:r>
            <a:r>
              <a:rPr lang="en-US" altLang="zh-CN" sz="2600" dirty="0" smtClean="0"/>
              <a:t>3</a:t>
            </a:r>
            <a:r>
              <a:rPr lang="zh-CN" altLang="en-US" sz="2600" dirty="0" smtClean="0"/>
              <a:t>）纳税年度内预缴税额低于应纳税额；</a:t>
            </a:r>
            <a:r>
              <a:rPr lang="en-US" altLang="zh-CN" sz="2600" dirty="0" smtClean="0"/>
              <a:t>4</a:t>
            </a:r>
            <a:r>
              <a:rPr lang="zh-CN" altLang="en-US" sz="2600" dirty="0" smtClean="0"/>
              <a:t>）纳税人申请退税。</a:t>
            </a:r>
            <a:endParaRPr lang="en-US" altLang="zh-CN" sz="2600" dirty="0" smtClean="0"/>
          </a:p>
          <a:p>
            <a:pPr>
              <a:buNone/>
            </a:pPr>
            <a:r>
              <a:rPr lang="en-US" altLang="zh-CN" sz="2600" dirty="0" smtClean="0"/>
              <a:t>     </a:t>
            </a:r>
            <a:r>
              <a:rPr lang="zh-CN" altLang="en-US" sz="2600" dirty="0" smtClean="0"/>
              <a:t>首次汇算清缴的时间在</a:t>
            </a:r>
            <a:r>
              <a:rPr lang="en-US" altLang="zh-CN" sz="2600" dirty="0" smtClean="0"/>
              <a:t>2020</a:t>
            </a:r>
            <a:r>
              <a:rPr lang="zh-CN" altLang="en-US" sz="2600" dirty="0" smtClean="0"/>
              <a:t>年</a:t>
            </a:r>
            <a:r>
              <a:rPr lang="en-US" altLang="zh-CN" sz="2600" dirty="0" smtClean="0"/>
              <a:t>03</a:t>
            </a:r>
            <a:r>
              <a:rPr lang="zh-CN" altLang="en-US" sz="2600" dirty="0" smtClean="0"/>
              <a:t>月</a:t>
            </a:r>
            <a:r>
              <a:rPr lang="en-US" altLang="zh-CN" sz="2600" dirty="0" smtClean="0"/>
              <a:t>01</a:t>
            </a:r>
            <a:r>
              <a:rPr lang="zh-CN" altLang="en-US" sz="2600" dirty="0" smtClean="0"/>
              <a:t>日到</a:t>
            </a:r>
            <a:r>
              <a:rPr lang="en-US" altLang="zh-CN" sz="2600" dirty="0" smtClean="0"/>
              <a:t>06</a:t>
            </a:r>
            <a:r>
              <a:rPr lang="zh-CN" altLang="en-US" sz="2600" dirty="0" smtClean="0"/>
              <a:t>月</a:t>
            </a:r>
            <a:r>
              <a:rPr lang="en-US" altLang="zh-CN" sz="2600" dirty="0" smtClean="0"/>
              <a:t>30</a:t>
            </a:r>
            <a:r>
              <a:rPr lang="zh-CN" altLang="en-US" sz="2600" dirty="0" smtClean="0"/>
              <a:t>日。以后每年的</a:t>
            </a:r>
            <a:r>
              <a:rPr lang="en-US" altLang="zh-CN" sz="2600" dirty="0" smtClean="0"/>
              <a:t>03</a:t>
            </a:r>
            <a:r>
              <a:rPr lang="zh-CN" altLang="en-US" sz="2600" dirty="0" smtClean="0"/>
              <a:t>月</a:t>
            </a:r>
            <a:r>
              <a:rPr lang="en-US" altLang="zh-CN" sz="2600" dirty="0" smtClean="0"/>
              <a:t>01</a:t>
            </a:r>
            <a:r>
              <a:rPr lang="zh-CN" altLang="en-US" sz="2600" dirty="0" smtClean="0"/>
              <a:t>日到</a:t>
            </a:r>
            <a:r>
              <a:rPr lang="en-US" altLang="zh-CN" sz="2600" dirty="0" smtClean="0"/>
              <a:t>06</a:t>
            </a:r>
            <a:r>
              <a:rPr lang="zh-CN" altLang="en-US" sz="2600" dirty="0" smtClean="0"/>
              <a:t>月</a:t>
            </a:r>
            <a:r>
              <a:rPr lang="en-US" altLang="zh-CN" sz="2600" dirty="0" smtClean="0"/>
              <a:t>30</a:t>
            </a:r>
            <a:r>
              <a:rPr lang="zh-CN" altLang="en-US" sz="2600" dirty="0" smtClean="0"/>
              <a:t>日是个人汇算清缴期。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400" b="1" dirty="0" smtClean="0">
                <a:latin typeface="+mn-ea"/>
              </a:rPr>
              <a:t>  </a:t>
            </a:r>
            <a:r>
              <a:rPr lang="zh-CN" altLang="en-US" sz="2800" b="1" dirty="0" smtClean="0">
                <a:latin typeface="+mn-ea"/>
              </a:rPr>
              <a:t>应纳税所得额</a:t>
            </a:r>
            <a:r>
              <a:rPr lang="en-US" altLang="zh-CN" sz="2800" b="1" dirty="0" smtClean="0">
                <a:latin typeface="+mn-ea"/>
              </a:rPr>
              <a:t>=</a:t>
            </a:r>
            <a:r>
              <a:rPr lang="zh-CN" altLang="en-US" sz="2800" dirty="0" smtClean="0">
                <a:solidFill>
                  <a:srgbClr val="FF0000"/>
                </a:solidFill>
                <a:latin typeface="+mn-ea"/>
              </a:rPr>
              <a:t>累计</a:t>
            </a:r>
            <a:r>
              <a:rPr lang="zh-CN" altLang="en-US" sz="2800" dirty="0" smtClean="0">
                <a:latin typeface="+mn-ea"/>
              </a:rPr>
              <a:t>计税工资</a:t>
            </a:r>
            <a:r>
              <a:rPr lang="en-US" altLang="zh-CN" sz="2800" dirty="0" smtClean="0">
                <a:latin typeface="+mn-ea"/>
              </a:rPr>
              <a:t>+</a:t>
            </a:r>
            <a:r>
              <a:rPr lang="zh-CN" altLang="en-US" sz="2800" dirty="0" smtClean="0">
                <a:solidFill>
                  <a:srgbClr val="FF0000"/>
                </a:solidFill>
                <a:latin typeface="+mn-ea"/>
              </a:rPr>
              <a:t>累计</a:t>
            </a:r>
            <a:r>
              <a:rPr lang="zh-CN" altLang="en-US" sz="2800" dirty="0" smtClean="0">
                <a:latin typeface="+mn-ea"/>
              </a:rPr>
              <a:t>其他工薪收入</a:t>
            </a:r>
            <a:r>
              <a:rPr lang="en-US" altLang="zh-CN" sz="2800" dirty="0" smtClean="0">
                <a:latin typeface="+mn-ea"/>
              </a:rPr>
              <a:t>-</a:t>
            </a:r>
            <a:r>
              <a:rPr lang="zh-CN" altLang="en-US" sz="2800" dirty="0" smtClean="0">
                <a:solidFill>
                  <a:srgbClr val="FF0000"/>
                </a:solidFill>
                <a:latin typeface="+mn-ea"/>
              </a:rPr>
              <a:t>累计</a:t>
            </a:r>
            <a:r>
              <a:rPr lang="zh-CN" altLang="en-US" sz="2800" dirty="0" smtClean="0">
                <a:latin typeface="+mn-ea"/>
              </a:rPr>
              <a:t>起征点</a:t>
            </a:r>
            <a:r>
              <a:rPr lang="en-US" altLang="zh-CN" sz="2800" dirty="0" smtClean="0">
                <a:latin typeface="+mn-ea"/>
              </a:rPr>
              <a:t>-</a:t>
            </a:r>
            <a:r>
              <a:rPr lang="zh-CN" altLang="en-US" sz="2800" dirty="0" smtClean="0">
                <a:solidFill>
                  <a:srgbClr val="FF0000"/>
                </a:solidFill>
                <a:latin typeface="+mn-ea"/>
              </a:rPr>
              <a:t>累计</a:t>
            </a:r>
            <a:r>
              <a:rPr lang="zh-CN" altLang="en-US" sz="2800" dirty="0" smtClean="0">
                <a:latin typeface="+mn-ea"/>
              </a:rPr>
              <a:t>专项附加扣除</a:t>
            </a:r>
            <a:endParaRPr lang="en-US" altLang="zh-CN" sz="2800" dirty="0" smtClean="0">
              <a:latin typeface="+mn-ea"/>
            </a:endParaRPr>
          </a:p>
          <a:p>
            <a:pPr>
              <a:buNone/>
            </a:pPr>
            <a:r>
              <a:rPr lang="zh-CN" altLang="en-US" sz="2800" b="1" dirty="0" smtClean="0">
                <a:latin typeface="+mn-ea"/>
              </a:rPr>
              <a:t>  个人所得税</a:t>
            </a:r>
            <a:r>
              <a:rPr lang="en-US" altLang="zh-CN" sz="2800" dirty="0" smtClean="0">
                <a:latin typeface="+mn-ea"/>
              </a:rPr>
              <a:t>=【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zh-CN" altLang="en-US" sz="2800" dirty="0" smtClean="0">
                <a:solidFill>
                  <a:srgbClr val="FF0000"/>
                </a:solidFill>
                <a:latin typeface="+mn-ea"/>
              </a:rPr>
              <a:t>累计</a:t>
            </a:r>
            <a:r>
              <a:rPr lang="zh-CN" altLang="en-US" sz="2800" dirty="0" smtClean="0">
                <a:latin typeface="+mn-ea"/>
              </a:rPr>
              <a:t>计税工资</a:t>
            </a:r>
            <a:r>
              <a:rPr lang="en-US" altLang="zh-CN" sz="2800" dirty="0" smtClean="0">
                <a:latin typeface="+mn-ea"/>
              </a:rPr>
              <a:t>+</a:t>
            </a:r>
            <a:r>
              <a:rPr lang="zh-CN" altLang="en-US" sz="2800" dirty="0" smtClean="0">
                <a:solidFill>
                  <a:srgbClr val="FF0000"/>
                </a:solidFill>
                <a:latin typeface="+mn-ea"/>
              </a:rPr>
              <a:t>累计</a:t>
            </a:r>
            <a:r>
              <a:rPr lang="zh-CN" altLang="en-US" sz="2800" dirty="0" smtClean="0">
                <a:latin typeface="+mn-ea"/>
              </a:rPr>
              <a:t>其他工薪收入）</a:t>
            </a:r>
            <a:r>
              <a:rPr lang="en-US" altLang="zh-CN" sz="2800" dirty="0" smtClean="0">
                <a:latin typeface="+mn-ea"/>
              </a:rPr>
              <a:t>-</a:t>
            </a:r>
            <a:r>
              <a:rPr lang="zh-CN" altLang="en-US" sz="2800" dirty="0" smtClean="0">
                <a:solidFill>
                  <a:srgbClr val="FF0000"/>
                </a:solidFill>
                <a:latin typeface="+mn-ea"/>
              </a:rPr>
              <a:t>累计</a:t>
            </a:r>
            <a:r>
              <a:rPr lang="zh-CN" altLang="en-US" sz="2800" dirty="0" smtClean="0">
                <a:latin typeface="+mn-ea"/>
              </a:rPr>
              <a:t>起征点</a:t>
            </a:r>
            <a:r>
              <a:rPr lang="en-US" altLang="zh-CN" sz="2800" dirty="0" smtClean="0">
                <a:latin typeface="+mn-ea"/>
              </a:rPr>
              <a:t>-</a:t>
            </a:r>
            <a:r>
              <a:rPr lang="zh-CN" altLang="en-US" sz="2800" dirty="0" smtClean="0">
                <a:solidFill>
                  <a:srgbClr val="FF0000"/>
                </a:solidFill>
                <a:latin typeface="+mn-ea"/>
              </a:rPr>
              <a:t>累计</a:t>
            </a:r>
            <a:r>
              <a:rPr lang="zh-CN" altLang="en-US" sz="2800" dirty="0" smtClean="0">
                <a:latin typeface="+mn-ea"/>
              </a:rPr>
              <a:t>专项附加扣除</a:t>
            </a:r>
            <a:r>
              <a:rPr lang="en-US" altLang="zh-CN" sz="2800" dirty="0" smtClean="0">
                <a:latin typeface="+mn-ea"/>
              </a:rPr>
              <a:t>】*</a:t>
            </a:r>
            <a:r>
              <a:rPr lang="zh-CN" altLang="en-US" sz="2800" dirty="0" smtClean="0">
                <a:latin typeface="+mn-ea"/>
              </a:rPr>
              <a:t>税率</a:t>
            </a:r>
            <a:r>
              <a:rPr lang="en-US" altLang="zh-CN" sz="2800" dirty="0" smtClean="0">
                <a:latin typeface="+mn-ea"/>
              </a:rPr>
              <a:t>-</a:t>
            </a:r>
            <a:r>
              <a:rPr lang="zh-CN" altLang="en-US" sz="2800" dirty="0" smtClean="0">
                <a:latin typeface="+mn-ea"/>
              </a:rPr>
              <a:t>速算扣除数</a:t>
            </a:r>
            <a:r>
              <a:rPr lang="en-US" altLang="zh-CN" sz="2800" dirty="0" smtClean="0">
                <a:latin typeface="+mn-ea"/>
              </a:rPr>
              <a:t>-</a:t>
            </a:r>
            <a:r>
              <a:rPr lang="zh-CN" altLang="en-US" sz="2800" dirty="0" smtClean="0">
                <a:latin typeface="+mn-ea"/>
              </a:rPr>
              <a:t>本年已交过税</a:t>
            </a:r>
            <a:endParaRPr lang="en-US" altLang="zh-CN" sz="2800" dirty="0" smtClean="0">
              <a:latin typeface="+mn-ea"/>
            </a:endParaRPr>
          </a:p>
          <a:p>
            <a:pPr>
              <a:buNone/>
            </a:pPr>
            <a:endParaRPr lang="en-US" altLang="zh-CN" sz="3600" dirty="0" smtClean="0">
              <a:latin typeface="+mn-ea"/>
            </a:endParaRPr>
          </a:p>
        </p:txBody>
      </p:sp>
      <p:pic>
        <p:nvPicPr>
          <p:cNvPr id="7" name="Picture 6" descr="D:\Users\cb\AppData\Roaming\Tencent\Users\19849560\QQ\WinTemp\RichOle\13OIEO@M%(SYVA12%}]A[X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143248"/>
            <a:ext cx="742955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b="1" dirty="0" smtClean="0">
                <a:latin typeface="+mn-ea"/>
              </a:rPr>
              <a:t>计税工资</a:t>
            </a:r>
            <a:r>
              <a:rPr lang="en-US" altLang="zh-CN" dirty="0" smtClean="0">
                <a:latin typeface="+mn-ea"/>
              </a:rPr>
              <a:t>={</a:t>
            </a:r>
            <a:r>
              <a:rPr lang="zh-CN" altLang="en-US" dirty="0" smtClean="0">
                <a:latin typeface="+mn-ea"/>
              </a:rPr>
              <a:t>应发额</a:t>
            </a:r>
            <a:r>
              <a:rPr lang="en-US" altLang="zh-CN" dirty="0" smtClean="0">
                <a:latin typeface="+mn-ea"/>
              </a:rPr>
              <a:t>} - {</a:t>
            </a:r>
            <a:r>
              <a:rPr lang="zh-CN" altLang="en-US" dirty="0" smtClean="0">
                <a:latin typeface="+mn-ea"/>
              </a:rPr>
              <a:t>公积金</a:t>
            </a:r>
            <a:r>
              <a:rPr lang="en-US" altLang="zh-CN" dirty="0" smtClean="0">
                <a:latin typeface="+mn-ea"/>
              </a:rPr>
              <a:t>} - {</a:t>
            </a:r>
            <a:r>
              <a:rPr lang="zh-CN" altLang="en-US" dirty="0" smtClean="0">
                <a:latin typeface="+mn-ea"/>
              </a:rPr>
              <a:t>医保</a:t>
            </a:r>
            <a:r>
              <a:rPr lang="en-US" altLang="zh-CN" dirty="0" smtClean="0">
                <a:latin typeface="+mn-ea"/>
              </a:rPr>
              <a:t>} - {</a:t>
            </a:r>
            <a:r>
              <a:rPr lang="zh-CN" altLang="en-US" dirty="0" smtClean="0">
                <a:latin typeface="+mn-ea"/>
              </a:rPr>
              <a:t>失业保险</a:t>
            </a:r>
            <a:r>
              <a:rPr lang="en-US" altLang="zh-CN" dirty="0" smtClean="0">
                <a:latin typeface="+mn-ea"/>
              </a:rPr>
              <a:t>} - {</a:t>
            </a:r>
            <a:r>
              <a:rPr lang="zh-CN" altLang="en-US" dirty="0" smtClean="0">
                <a:latin typeface="+mn-ea"/>
              </a:rPr>
              <a:t>公积金贷款利息</a:t>
            </a:r>
            <a:r>
              <a:rPr lang="en-US" altLang="zh-CN" dirty="0" smtClean="0">
                <a:latin typeface="+mn-ea"/>
              </a:rPr>
              <a:t>} - {</a:t>
            </a:r>
            <a:r>
              <a:rPr lang="zh-CN" altLang="en-US" dirty="0" smtClean="0">
                <a:latin typeface="+mn-ea"/>
              </a:rPr>
              <a:t>养老保险</a:t>
            </a:r>
            <a:r>
              <a:rPr lang="en-US" altLang="zh-CN" dirty="0" smtClean="0">
                <a:latin typeface="+mn-ea"/>
              </a:rPr>
              <a:t>} - 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{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通讯补贴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} - {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上下班交通补贴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} </a:t>
            </a:r>
            <a:r>
              <a:rPr lang="en-US" altLang="zh-CN" dirty="0" smtClean="0">
                <a:latin typeface="+mn-ea"/>
              </a:rPr>
              <a:t>- {</a:t>
            </a:r>
            <a:r>
              <a:rPr lang="zh-CN" altLang="en-US" dirty="0" smtClean="0">
                <a:latin typeface="+mn-ea"/>
              </a:rPr>
              <a:t>职业年金</a:t>
            </a:r>
            <a:r>
              <a:rPr lang="en-US" altLang="zh-CN" dirty="0" smtClean="0">
                <a:latin typeface="+mn-ea"/>
              </a:rPr>
              <a:t>} + {</a:t>
            </a:r>
            <a:r>
              <a:rPr lang="zh-CN" altLang="en-US" dirty="0" smtClean="0">
                <a:latin typeface="+mn-ea"/>
              </a:rPr>
              <a:t>其他计税基数</a:t>
            </a:r>
            <a:r>
              <a:rPr lang="en-US" altLang="zh-CN" dirty="0" smtClean="0">
                <a:latin typeface="+mn-ea"/>
              </a:rPr>
              <a:t>}</a:t>
            </a:r>
          </a:p>
          <a:p>
            <a:pPr>
              <a:buNone/>
            </a:pPr>
            <a:endParaRPr lang="en-US" altLang="zh-CN" dirty="0" smtClean="0">
              <a:latin typeface="+mn-ea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15716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CN" altLang="en-US" dirty="0" smtClean="0"/>
              <a:t>    </a:t>
            </a:r>
            <a:r>
              <a:rPr lang="zh-CN" altLang="en-US" b="1" dirty="0" smtClean="0"/>
              <a:t>部分教职工的实发额在年中或年底的时候会有一定幅度的提升，原因是应纳税所得额超过</a:t>
            </a:r>
            <a:r>
              <a:rPr lang="en-US" altLang="zh-CN" b="1" dirty="0" smtClean="0"/>
              <a:t>36000</a:t>
            </a:r>
            <a:r>
              <a:rPr lang="zh-CN" altLang="en-US" b="1" dirty="0" smtClean="0"/>
              <a:t>元，税率从</a:t>
            </a:r>
            <a:r>
              <a:rPr lang="en-US" altLang="zh-CN" b="1" dirty="0" smtClean="0"/>
              <a:t>3%</a:t>
            </a:r>
            <a:r>
              <a:rPr lang="zh-CN" altLang="en-US" b="1" dirty="0" smtClean="0"/>
              <a:t>也相应的变为</a:t>
            </a:r>
            <a:r>
              <a:rPr lang="en-US" altLang="zh-CN" b="1" dirty="0" smtClean="0"/>
              <a:t>10%</a:t>
            </a:r>
            <a:r>
              <a:rPr lang="zh-CN" altLang="en-US" b="1" dirty="0" smtClean="0"/>
              <a:t>。</a:t>
            </a:r>
            <a:endParaRPr lang="zh-CN" alt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472" y="2786058"/>
            <a:ext cx="8229600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下面我们举例说明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XX</a:t>
            </a:r>
            <a:r>
              <a:rPr lang="zh-CN" altLang="en-US" sz="3600" b="1" dirty="0" smtClean="0"/>
              <a:t>工</a:t>
            </a:r>
            <a:r>
              <a:rPr lang="zh-CN" altLang="en-US" sz="3600" b="1" dirty="0" smtClean="0"/>
              <a:t>资</a:t>
            </a:r>
            <a:endParaRPr lang="zh-CN" alt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58204" cy="50546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sz="2600" dirty="0" smtClean="0"/>
              <a:t>1</a:t>
            </a:r>
            <a:r>
              <a:rPr lang="zh-CN" altLang="en-US" sz="2600" dirty="0" smtClean="0"/>
              <a:t>月个人所得税：（</a:t>
            </a:r>
            <a:r>
              <a:rPr lang="en-US" altLang="zh-CN" sz="2600" dirty="0" smtClean="0"/>
              <a:t>12240.32-5000-2000</a:t>
            </a:r>
            <a:r>
              <a:rPr lang="zh-CN" altLang="en-US" sz="2600" dirty="0" smtClean="0"/>
              <a:t>）</a:t>
            </a:r>
            <a:r>
              <a:rPr lang="en-US" altLang="zh-CN" sz="2600" dirty="0" smtClean="0"/>
              <a:t>*0.03=157.21</a:t>
            </a:r>
          </a:p>
          <a:p>
            <a:pPr>
              <a:buNone/>
            </a:pPr>
            <a:r>
              <a:rPr lang="en-US" altLang="zh-CN" sz="2600" dirty="0" smtClean="0">
                <a:solidFill>
                  <a:srgbClr val="FF0000"/>
                </a:solidFill>
              </a:rPr>
              <a:t>     </a:t>
            </a:r>
            <a:r>
              <a:rPr lang="zh-CN" altLang="en-US" sz="2600" dirty="0" smtClean="0">
                <a:solidFill>
                  <a:srgbClr val="FF0000"/>
                </a:solidFill>
              </a:rPr>
              <a:t>解释：</a:t>
            </a:r>
            <a:r>
              <a:rPr lang="en-US" altLang="zh-CN" sz="2600" dirty="0" smtClean="0">
                <a:solidFill>
                  <a:srgbClr val="FF0000"/>
                </a:solidFill>
              </a:rPr>
              <a:t>12240.32</a:t>
            </a:r>
            <a:r>
              <a:rPr lang="zh-CN" altLang="en-US" sz="2600" dirty="0" smtClean="0">
                <a:solidFill>
                  <a:srgbClr val="FF0000"/>
                </a:solidFill>
              </a:rPr>
              <a:t>元为一月份计税工资，</a:t>
            </a:r>
            <a:r>
              <a:rPr lang="en-US" altLang="zh-CN" sz="2600" dirty="0" smtClean="0">
                <a:solidFill>
                  <a:srgbClr val="FF0000"/>
                </a:solidFill>
              </a:rPr>
              <a:t>5000</a:t>
            </a:r>
            <a:r>
              <a:rPr lang="zh-CN" altLang="en-US" sz="2600" dirty="0" smtClean="0">
                <a:solidFill>
                  <a:srgbClr val="FF0000"/>
                </a:solidFill>
              </a:rPr>
              <a:t>元为国家规定的起征点，</a:t>
            </a:r>
            <a:r>
              <a:rPr lang="en-US" altLang="zh-CN" sz="2600" dirty="0" smtClean="0">
                <a:solidFill>
                  <a:srgbClr val="FF0000"/>
                </a:solidFill>
              </a:rPr>
              <a:t>2000</a:t>
            </a:r>
            <a:r>
              <a:rPr lang="zh-CN" altLang="en-US" sz="2600" dirty="0" smtClean="0">
                <a:solidFill>
                  <a:srgbClr val="FF0000"/>
                </a:solidFill>
              </a:rPr>
              <a:t>元为赡养老人和子女教育抵扣，本月应纳税所得额为</a:t>
            </a:r>
            <a:r>
              <a:rPr lang="en-US" altLang="zh-CN" sz="2600" dirty="0" smtClean="0">
                <a:solidFill>
                  <a:srgbClr val="FF0000"/>
                </a:solidFill>
              </a:rPr>
              <a:t>5240.32</a:t>
            </a:r>
            <a:r>
              <a:rPr lang="zh-CN" altLang="en-US" sz="2600" dirty="0" smtClean="0">
                <a:solidFill>
                  <a:srgbClr val="FF0000"/>
                </a:solidFill>
              </a:rPr>
              <a:t>元，按照国家最新个人所得税税率表，本月个人所得税为</a:t>
            </a:r>
            <a:r>
              <a:rPr lang="en-US" altLang="zh-CN" sz="2600" dirty="0" smtClean="0">
                <a:solidFill>
                  <a:srgbClr val="FF0000"/>
                </a:solidFill>
              </a:rPr>
              <a:t>157.21</a:t>
            </a:r>
            <a:r>
              <a:rPr lang="zh-CN" altLang="en-US" sz="2600" dirty="0" smtClean="0">
                <a:solidFill>
                  <a:srgbClr val="FF0000"/>
                </a:solidFill>
              </a:rPr>
              <a:t>元。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600" dirty="0" smtClean="0"/>
              <a:t>2</a:t>
            </a:r>
            <a:r>
              <a:rPr lang="zh-CN" altLang="en-US" sz="2600" dirty="0" smtClean="0"/>
              <a:t>月个人所得税：（</a:t>
            </a:r>
            <a:r>
              <a:rPr lang="en-US" altLang="zh-CN" sz="2600" dirty="0" smtClean="0"/>
              <a:t>12240.32*2-5000*2-2000*2</a:t>
            </a:r>
            <a:r>
              <a:rPr lang="zh-CN" altLang="en-US" sz="2600" dirty="0" smtClean="0"/>
              <a:t>）</a:t>
            </a:r>
            <a:r>
              <a:rPr lang="en-US" altLang="zh-CN" sz="2600" dirty="0" smtClean="0"/>
              <a:t>*0.03-157.21=157.21</a:t>
            </a:r>
          </a:p>
          <a:p>
            <a:pPr>
              <a:buNone/>
            </a:pPr>
            <a:r>
              <a:rPr lang="en-US" altLang="zh-CN" sz="2600" dirty="0" smtClean="0">
                <a:solidFill>
                  <a:srgbClr val="FF0000"/>
                </a:solidFill>
              </a:rPr>
              <a:t>     </a:t>
            </a:r>
            <a:r>
              <a:rPr lang="zh-CN" altLang="en-US" sz="2600" dirty="0" smtClean="0">
                <a:solidFill>
                  <a:srgbClr val="FF0000"/>
                </a:solidFill>
              </a:rPr>
              <a:t>解释：</a:t>
            </a:r>
            <a:r>
              <a:rPr lang="en-US" altLang="zh-CN" sz="2600" dirty="0" smtClean="0">
                <a:solidFill>
                  <a:srgbClr val="FF0000"/>
                </a:solidFill>
              </a:rPr>
              <a:t> 12240.32*2</a:t>
            </a:r>
            <a:r>
              <a:rPr lang="zh-CN" altLang="en-US" sz="2600" dirty="0" smtClean="0">
                <a:solidFill>
                  <a:srgbClr val="FF0000"/>
                </a:solidFill>
              </a:rPr>
              <a:t>元为前两月计税工资累计总和，</a:t>
            </a:r>
            <a:r>
              <a:rPr lang="en-US" altLang="zh-CN" sz="2600" dirty="0" smtClean="0">
                <a:solidFill>
                  <a:srgbClr val="FF0000"/>
                </a:solidFill>
              </a:rPr>
              <a:t>5000*2</a:t>
            </a:r>
            <a:r>
              <a:rPr lang="zh-CN" altLang="en-US" sz="2600" dirty="0" smtClean="0">
                <a:solidFill>
                  <a:srgbClr val="FF0000"/>
                </a:solidFill>
              </a:rPr>
              <a:t>为前两月起征点累计总和，</a:t>
            </a:r>
            <a:r>
              <a:rPr lang="en-US" altLang="zh-CN" sz="2600" dirty="0" smtClean="0">
                <a:solidFill>
                  <a:srgbClr val="FF0000"/>
                </a:solidFill>
              </a:rPr>
              <a:t>2000*2</a:t>
            </a:r>
            <a:r>
              <a:rPr lang="zh-CN" altLang="en-US" sz="2600" dirty="0" smtClean="0">
                <a:solidFill>
                  <a:srgbClr val="FF0000"/>
                </a:solidFill>
              </a:rPr>
              <a:t>为赡养老人和子女教育抵扣累计总和，所以前两月累计个人所得税为</a:t>
            </a:r>
            <a:r>
              <a:rPr lang="en-US" altLang="zh-CN" sz="2600" dirty="0" smtClean="0">
                <a:solidFill>
                  <a:srgbClr val="FF0000"/>
                </a:solidFill>
              </a:rPr>
              <a:t>314.42</a:t>
            </a:r>
            <a:r>
              <a:rPr lang="zh-CN" altLang="en-US" sz="2600" dirty="0" smtClean="0">
                <a:solidFill>
                  <a:srgbClr val="FF0000"/>
                </a:solidFill>
              </a:rPr>
              <a:t>，减去一月份已缴扣个税，二月份个人所得税为</a:t>
            </a:r>
            <a:r>
              <a:rPr lang="en-US" altLang="zh-CN" sz="2600" dirty="0" smtClean="0">
                <a:solidFill>
                  <a:srgbClr val="FF0000"/>
                </a:solidFill>
              </a:rPr>
              <a:t>157.21</a:t>
            </a:r>
            <a:r>
              <a:rPr lang="zh-CN" altLang="en-US" sz="2600" dirty="0" smtClean="0">
                <a:solidFill>
                  <a:srgbClr val="FF0000"/>
                </a:solidFill>
              </a:rPr>
              <a:t>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XX</a:t>
            </a:r>
            <a:r>
              <a:rPr lang="zh-CN" altLang="en-US" sz="3600" b="1" dirty="0" smtClean="0"/>
              <a:t>工</a:t>
            </a:r>
            <a:r>
              <a:rPr lang="zh-CN" altLang="en-US" sz="3600" b="1" dirty="0" smtClean="0"/>
              <a:t>资</a:t>
            </a:r>
            <a:endParaRPr lang="zh-CN" alt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58204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600" dirty="0" smtClean="0"/>
              <a:t>3</a:t>
            </a:r>
            <a:r>
              <a:rPr lang="zh-CN" altLang="en-US" sz="2600" dirty="0" smtClean="0"/>
              <a:t>月个人所得税：（</a:t>
            </a:r>
            <a:r>
              <a:rPr lang="en-US" altLang="zh-CN" sz="2600" dirty="0" smtClean="0"/>
              <a:t>12240.32*3-5000*3-2000*3</a:t>
            </a:r>
            <a:r>
              <a:rPr lang="zh-CN" altLang="en-US" sz="2600" dirty="0" smtClean="0"/>
              <a:t>）</a:t>
            </a:r>
            <a:r>
              <a:rPr lang="en-US" altLang="zh-CN" sz="2600" dirty="0" smtClean="0"/>
              <a:t>*0.03-314.42=157.21</a:t>
            </a:r>
          </a:p>
          <a:p>
            <a:pPr>
              <a:buNone/>
            </a:pPr>
            <a:r>
              <a:rPr lang="en-US" altLang="zh-CN" sz="2600" dirty="0" smtClean="0">
                <a:solidFill>
                  <a:srgbClr val="FF0000"/>
                </a:solidFill>
              </a:rPr>
              <a:t>     </a:t>
            </a:r>
            <a:r>
              <a:rPr lang="zh-CN" altLang="en-US" sz="2600" dirty="0" smtClean="0">
                <a:solidFill>
                  <a:srgbClr val="FF0000"/>
                </a:solidFill>
              </a:rPr>
              <a:t>解释：与二月份计算方法相同，本月个人所得税为</a:t>
            </a:r>
            <a:r>
              <a:rPr lang="en-US" altLang="zh-CN" sz="2600" dirty="0" smtClean="0">
                <a:solidFill>
                  <a:srgbClr val="FF0000"/>
                </a:solidFill>
              </a:rPr>
              <a:t>157.21</a:t>
            </a:r>
            <a:r>
              <a:rPr lang="zh-CN" altLang="en-US" sz="2600" dirty="0" smtClean="0">
                <a:solidFill>
                  <a:srgbClr val="FF0000"/>
                </a:solidFill>
              </a:rPr>
              <a:t>元。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600" dirty="0" smtClean="0"/>
              <a:t>4</a:t>
            </a:r>
            <a:r>
              <a:rPr lang="zh-CN" altLang="en-US" sz="2600" dirty="0" smtClean="0"/>
              <a:t>月个人所得税：（</a:t>
            </a:r>
            <a:r>
              <a:rPr lang="en-US" altLang="zh-CN" sz="2600" dirty="0" smtClean="0"/>
              <a:t>12240.32*4-5000*4-2000*4</a:t>
            </a:r>
            <a:r>
              <a:rPr lang="zh-CN" altLang="en-US" sz="2600" dirty="0" smtClean="0"/>
              <a:t>）</a:t>
            </a:r>
            <a:r>
              <a:rPr lang="en-US" altLang="zh-CN" sz="2600" dirty="0" smtClean="0"/>
              <a:t>*0.03-471.63=157.21</a:t>
            </a:r>
          </a:p>
          <a:p>
            <a:pPr>
              <a:buNone/>
            </a:pPr>
            <a:r>
              <a:rPr lang="zh-CN" altLang="en-US" sz="2600" dirty="0" smtClean="0">
                <a:solidFill>
                  <a:srgbClr val="FF0000"/>
                </a:solidFill>
              </a:rPr>
              <a:t>     解释：与二月份计算方法相同，本月个人所得税为</a:t>
            </a:r>
            <a:r>
              <a:rPr lang="en-US" altLang="zh-CN" sz="2600" dirty="0" smtClean="0">
                <a:solidFill>
                  <a:srgbClr val="FF0000"/>
                </a:solidFill>
              </a:rPr>
              <a:t>157.21</a:t>
            </a:r>
            <a:r>
              <a:rPr lang="zh-CN" altLang="en-US" sz="2600" dirty="0" smtClean="0">
                <a:solidFill>
                  <a:srgbClr val="FF0000"/>
                </a:solidFill>
              </a:rPr>
              <a:t>元。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en-US" sz="2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XX</a:t>
            </a:r>
            <a:r>
              <a:rPr lang="zh-CN" altLang="en-US" sz="3600" b="1" dirty="0" smtClean="0"/>
              <a:t>工</a:t>
            </a:r>
            <a:r>
              <a:rPr lang="zh-CN" altLang="en-US" sz="3600" b="1" dirty="0" smtClean="0"/>
              <a:t>资</a:t>
            </a:r>
            <a:endParaRPr lang="zh-CN" alt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58204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600" dirty="0" smtClean="0"/>
              <a:t>5</a:t>
            </a:r>
            <a:r>
              <a:rPr lang="zh-CN" altLang="en-US" sz="2600" dirty="0" smtClean="0"/>
              <a:t>月个人所得税：（</a:t>
            </a:r>
            <a:r>
              <a:rPr lang="en-US" altLang="zh-CN" sz="2600" dirty="0" smtClean="0"/>
              <a:t>12240.32*4+12349.32-5000*5-2000*5</a:t>
            </a:r>
            <a:r>
              <a:rPr lang="zh-CN" altLang="en-US" sz="2600" dirty="0" smtClean="0"/>
              <a:t>）</a:t>
            </a:r>
            <a:r>
              <a:rPr lang="en-US" altLang="zh-CN" sz="2600" dirty="0" smtClean="0"/>
              <a:t>*0.03-628.84=160.48</a:t>
            </a:r>
          </a:p>
          <a:p>
            <a:pPr>
              <a:buNone/>
            </a:pPr>
            <a:r>
              <a:rPr lang="zh-CN" altLang="en-US" sz="2600" dirty="0" smtClean="0">
                <a:solidFill>
                  <a:srgbClr val="FF0000"/>
                </a:solidFill>
              </a:rPr>
              <a:t>     解释：</a:t>
            </a:r>
            <a:r>
              <a:rPr lang="en-US" altLang="zh-CN" sz="2600" dirty="0" smtClean="0">
                <a:solidFill>
                  <a:srgbClr val="FF0000"/>
                </a:solidFill>
              </a:rPr>
              <a:t> 12240.32*4+12349.32</a:t>
            </a:r>
            <a:r>
              <a:rPr lang="zh-CN" altLang="en-US" sz="2600" dirty="0" smtClean="0">
                <a:solidFill>
                  <a:srgbClr val="FF0000"/>
                </a:solidFill>
              </a:rPr>
              <a:t>为前五个月计税工资累计总和，</a:t>
            </a:r>
            <a:r>
              <a:rPr lang="en-US" altLang="zh-CN" sz="2600" dirty="0" smtClean="0">
                <a:solidFill>
                  <a:srgbClr val="FF0000"/>
                </a:solidFill>
              </a:rPr>
              <a:t>5000*5</a:t>
            </a:r>
            <a:r>
              <a:rPr lang="zh-CN" altLang="en-US" sz="2600" dirty="0" smtClean="0">
                <a:solidFill>
                  <a:srgbClr val="FF0000"/>
                </a:solidFill>
              </a:rPr>
              <a:t>为前五个月起征点累计总和，</a:t>
            </a:r>
            <a:r>
              <a:rPr lang="en-US" altLang="zh-CN" sz="2600" dirty="0" smtClean="0">
                <a:solidFill>
                  <a:srgbClr val="FF0000"/>
                </a:solidFill>
              </a:rPr>
              <a:t>2000*5</a:t>
            </a:r>
            <a:r>
              <a:rPr lang="zh-CN" altLang="en-US" sz="2600" dirty="0" smtClean="0">
                <a:solidFill>
                  <a:srgbClr val="FF0000"/>
                </a:solidFill>
              </a:rPr>
              <a:t>为赡养老人和子女教育抵扣累计总和，所以前五个月累计个人所得税为</a:t>
            </a:r>
            <a:r>
              <a:rPr lang="en-US" altLang="zh-CN" sz="2600" dirty="0" smtClean="0">
                <a:solidFill>
                  <a:srgbClr val="FF0000"/>
                </a:solidFill>
              </a:rPr>
              <a:t>789.32</a:t>
            </a:r>
            <a:r>
              <a:rPr lang="zh-CN" altLang="en-US" sz="2600" dirty="0" smtClean="0">
                <a:solidFill>
                  <a:srgbClr val="FF0000"/>
                </a:solidFill>
              </a:rPr>
              <a:t>，减去前四个月已缴扣个税，五月份个人所得税为</a:t>
            </a:r>
            <a:r>
              <a:rPr lang="en-US" altLang="zh-CN" sz="2600" dirty="0" smtClean="0">
                <a:solidFill>
                  <a:srgbClr val="FF0000"/>
                </a:solidFill>
              </a:rPr>
              <a:t>160.48</a:t>
            </a:r>
            <a:r>
              <a:rPr lang="zh-CN" altLang="en-US" sz="2600" dirty="0" smtClean="0">
                <a:solidFill>
                  <a:srgbClr val="FF0000"/>
                </a:solidFill>
              </a:rPr>
              <a:t>元。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600" dirty="0" smtClean="0"/>
              <a:t>5</a:t>
            </a:r>
            <a:r>
              <a:rPr lang="zh-CN" altLang="en-US" sz="2600" dirty="0" smtClean="0"/>
              <a:t>月份其他工薪税：此教职工五月份分别有三笔工薪外收入，分为别</a:t>
            </a:r>
            <a:r>
              <a:rPr lang="en-US" altLang="zh-CN" sz="2600" dirty="0" smtClean="0"/>
              <a:t>436</a:t>
            </a:r>
            <a:r>
              <a:rPr lang="zh-CN" altLang="en-US" sz="2600" dirty="0" smtClean="0"/>
              <a:t>元、</a:t>
            </a:r>
            <a:r>
              <a:rPr lang="en-US" altLang="zh-CN" sz="2600" dirty="0" smtClean="0"/>
              <a:t>24</a:t>
            </a:r>
            <a:r>
              <a:rPr lang="zh-CN" altLang="en-US" sz="2600" dirty="0" smtClean="0"/>
              <a:t>元、</a:t>
            </a:r>
            <a:r>
              <a:rPr lang="en-US" altLang="zh-CN" sz="2600" dirty="0" smtClean="0"/>
              <a:t>100</a:t>
            </a:r>
            <a:r>
              <a:rPr lang="zh-CN" altLang="en-US" sz="2600" dirty="0" smtClean="0"/>
              <a:t>元，按照税率，这三笔收入分别上</a:t>
            </a:r>
            <a:r>
              <a:rPr lang="zh-CN" altLang="en-US" sz="2600" dirty="0" smtClean="0"/>
              <a:t>缴个税</a:t>
            </a:r>
            <a:r>
              <a:rPr lang="en-US" altLang="zh-CN" sz="2600" dirty="0" smtClean="0"/>
              <a:t>13.08</a:t>
            </a:r>
            <a:r>
              <a:rPr lang="zh-CN" altLang="en-US" sz="2600" dirty="0" smtClean="0"/>
              <a:t>元、</a:t>
            </a:r>
            <a:r>
              <a:rPr lang="en-US" altLang="zh-CN" sz="2600" dirty="0" smtClean="0"/>
              <a:t>0.72</a:t>
            </a:r>
            <a:r>
              <a:rPr lang="zh-CN" altLang="en-US" sz="2600" dirty="0" smtClean="0"/>
              <a:t>元、</a:t>
            </a:r>
            <a:r>
              <a:rPr lang="en-US" altLang="zh-CN" sz="2600" dirty="0" smtClean="0"/>
              <a:t>3.00</a:t>
            </a:r>
            <a:r>
              <a:rPr lang="zh-CN" altLang="en-US" sz="2600" dirty="0" smtClean="0"/>
              <a:t>元，共计</a:t>
            </a:r>
            <a:r>
              <a:rPr lang="en-US" altLang="zh-CN" sz="2600" dirty="0" smtClean="0"/>
              <a:t>16.80</a:t>
            </a:r>
            <a:r>
              <a:rPr lang="zh-CN" altLang="en-US" sz="2600" dirty="0" smtClean="0"/>
              <a:t>元。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en-US" sz="2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XX</a:t>
            </a:r>
            <a:r>
              <a:rPr lang="zh-CN" altLang="en-US" sz="3600" b="1" dirty="0" smtClean="0"/>
              <a:t>工</a:t>
            </a:r>
            <a:r>
              <a:rPr lang="zh-CN" altLang="en-US" sz="3600" b="1" dirty="0" smtClean="0"/>
              <a:t>资</a:t>
            </a:r>
            <a:endParaRPr lang="zh-CN" alt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58204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600" dirty="0" smtClean="0"/>
              <a:t>6</a:t>
            </a:r>
            <a:r>
              <a:rPr lang="zh-CN" altLang="en-US" sz="2600" dirty="0" smtClean="0"/>
              <a:t>月个人所得税：（</a:t>
            </a:r>
            <a:r>
              <a:rPr lang="en-US" altLang="zh-CN" sz="2600" dirty="0" smtClean="0"/>
              <a:t>12240.32*4+12349.32*2+560-5000*6-2000*6</a:t>
            </a:r>
            <a:r>
              <a:rPr lang="zh-CN" altLang="en-US" sz="2600" dirty="0" smtClean="0"/>
              <a:t>）</a:t>
            </a:r>
            <a:r>
              <a:rPr lang="en-US" altLang="zh-CN" sz="2600" dirty="0" smtClean="0"/>
              <a:t>*0.03-806.12=160.48</a:t>
            </a:r>
          </a:p>
          <a:p>
            <a:pPr>
              <a:buNone/>
            </a:pPr>
            <a:r>
              <a:rPr lang="zh-CN" altLang="en-US" sz="2600" dirty="0" smtClean="0">
                <a:solidFill>
                  <a:srgbClr val="FF0000"/>
                </a:solidFill>
              </a:rPr>
              <a:t>     解释：</a:t>
            </a:r>
            <a:r>
              <a:rPr lang="en-US" altLang="zh-CN" sz="2600" dirty="0" smtClean="0">
                <a:solidFill>
                  <a:srgbClr val="FF0000"/>
                </a:solidFill>
              </a:rPr>
              <a:t> 12240.32*4+12349.32*2</a:t>
            </a:r>
            <a:r>
              <a:rPr lang="zh-CN" altLang="en-US" sz="2600" dirty="0" smtClean="0">
                <a:solidFill>
                  <a:srgbClr val="FF0000"/>
                </a:solidFill>
              </a:rPr>
              <a:t>元为前六个月计税工资累计总和，</a:t>
            </a:r>
            <a:r>
              <a:rPr lang="en-US" altLang="zh-CN" sz="2600" dirty="0" smtClean="0">
                <a:solidFill>
                  <a:srgbClr val="FF0000"/>
                </a:solidFill>
              </a:rPr>
              <a:t>5000*6</a:t>
            </a:r>
            <a:r>
              <a:rPr lang="zh-CN" altLang="en-US" sz="2600" dirty="0" smtClean="0">
                <a:solidFill>
                  <a:srgbClr val="FF0000"/>
                </a:solidFill>
              </a:rPr>
              <a:t>为前六个月起征点累计总和，</a:t>
            </a:r>
            <a:r>
              <a:rPr lang="en-US" altLang="zh-CN" sz="2600" dirty="0" smtClean="0">
                <a:solidFill>
                  <a:srgbClr val="FF0000"/>
                </a:solidFill>
              </a:rPr>
              <a:t>2000*6</a:t>
            </a:r>
            <a:r>
              <a:rPr lang="zh-CN" altLang="en-US" sz="2600" dirty="0" smtClean="0">
                <a:solidFill>
                  <a:srgbClr val="FF0000"/>
                </a:solidFill>
              </a:rPr>
              <a:t>为赡养老人和子女教育抵扣累计总和，</a:t>
            </a:r>
            <a:r>
              <a:rPr lang="en-US" altLang="zh-CN" sz="2600" dirty="0" smtClean="0">
                <a:solidFill>
                  <a:srgbClr val="FF0000"/>
                </a:solidFill>
              </a:rPr>
              <a:t>560</a:t>
            </a:r>
            <a:r>
              <a:rPr lang="zh-CN" altLang="en-US" sz="2600" dirty="0" smtClean="0">
                <a:solidFill>
                  <a:srgbClr val="FF0000"/>
                </a:solidFill>
              </a:rPr>
              <a:t>元为五月份其他工薪总和，所以前六个月累计个人所得税为</a:t>
            </a:r>
            <a:r>
              <a:rPr lang="en-US" altLang="zh-CN" sz="2600" dirty="0" smtClean="0">
                <a:solidFill>
                  <a:srgbClr val="FF0000"/>
                </a:solidFill>
              </a:rPr>
              <a:t>966.60</a:t>
            </a:r>
            <a:r>
              <a:rPr lang="zh-CN" altLang="en-US" sz="2600" dirty="0" smtClean="0">
                <a:solidFill>
                  <a:srgbClr val="FF0000"/>
                </a:solidFill>
              </a:rPr>
              <a:t>，减去前五个月已缴扣个税，六月份个人所得税为</a:t>
            </a:r>
            <a:r>
              <a:rPr lang="en-US" altLang="zh-CN" sz="2600" dirty="0" smtClean="0">
                <a:solidFill>
                  <a:srgbClr val="FF0000"/>
                </a:solidFill>
              </a:rPr>
              <a:t>160.48</a:t>
            </a:r>
            <a:r>
              <a:rPr lang="zh-CN" altLang="en-US" sz="2600" dirty="0" smtClean="0">
                <a:solidFill>
                  <a:srgbClr val="FF0000"/>
                </a:solidFill>
              </a:rPr>
              <a:t>元。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600" dirty="0" smtClean="0"/>
              <a:t>6</a:t>
            </a:r>
            <a:r>
              <a:rPr lang="zh-CN" altLang="en-US" sz="2600" dirty="0" smtClean="0"/>
              <a:t>月份其他工薪税：此教职工六月份分别有两笔工薪外收入，分为别</a:t>
            </a:r>
            <a:r>
              <a:rPr lang="en-US" altLang="zh-CN" sz="2600" dirty="0" smtClean="0"/>
              <a:t>150</a:t>
            </a:r>
            <a:r>
              <a:rPr lang="zh-CN" altLang="en-US" sz="2600" dirty="0" smtClean="0"/>
              <a:t>元、</a:t>
            </a:r>
            <a:r>
              <a:rPr lang="en-US" altLang="zh-CN" sz="2600" dirty="0" smtClean="0"/>
              <a:t>672</a:t>
            </a:r>
            <a:r>
              <a:rPr lang="zh-CN" altLang="en-US" sz="2600" dirty="0" smtClean="0"/>
              <a:t>元，按照税率，这两笔收入分别上</a:t>
            </a:r>
            <a:r>
              <a:rPr lang="zh-CN" altLang="en-US" sz="2600" dirty="0" smtClean="0"/>
              <a:t>缴个税</a:t>
            </a:r>
            <a:r>
              <a:rPr lang="en-US" altLang="zh-CN" sz="2600" dirty="0" smtClean="0"/>
              <a:t>4.50</a:t>
            </a:r>
            <a:r>
              <a:rPr lang="zh-CN" altLang="en-US" sz="2600" dirty="0" smtClean="0"/>
              <a:t>元、</a:t>
            </a:r>
            <a:r>
              <a:rPr lang="en-US" altLang="zh-CN" sz="2600" dirty="0" smtClean="0"/>
              <a:t>20.16</a:t>
            </a:r>
            <a:r>
              <a:rPr lang="zh-CN" altLang="en-US" sz="2600" dirty="0" smtClean="0"/>
              <a:t>元，共计</a:t>
            </a:r>
            <a:r>
              <a:rPr lang="en-US" altLang="zh-CN" sz="2600" dirty="0" smtClean="0"/>
              <a:t>24.66</a:t>
            </a:r>
            <a:r>
              <a:rPr lang="zh-CN" altLang="en-US" sz="2600" dirty="0" smtClean="0"/>
              <a:t>元。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en-US" sz="2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XX</a:t>
            </a:r>
            <a:r>
              <a:rPr lang="zh-CN" altLang="en-US" sz="3600" b="1" dirty="0" smtClean="0"/>
              <a:t>工</a:t>
            </a:r>
            <a:r>
              <a:rPr lang="zh-CN" altLang="en-US" sz="3600" b="1" dirty="0" smtClean="0"/>
              <a:t>资</a:t>
            </a:r>
            <a:endParaRPr lang="zh-CN" alt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58204" cy="50546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sz="2600" dirty="0" smtClean="0"/>
              <a:t>7</a:t>
            </a:r>
            <a:r>
              <a:rPr lang="zh-CN" altLang="en-US" sz="2600" dirty="0" smtClean="0"/>
              <a:t>月个人所得税：（</a:t>
            </a:r>
            <a:r>
              <a:rPr lang="en-US" altLang="zh-CN" sz="2600" dirty="0" smtClean="0"/>
              <a:t>12240.32*4+12349.32*2+12296.32+1382-5000*7-2000*7</a:t>
            </a:r>
            <a:r>
              <a:rPr lang="zh-CN" altLang="en-US" sz="2600" dirty="0" smtClean="0"/>
              <a:t>）</a:t>
            </a:r>
            <a:r>
              <a:rPr lang="en-US" altLang="zh-CN" sz="2600" dirty="0" smtClean="0"/>
              <a:t>*0.1-2520-991.26=322.56</a:t>
            </a:r>
          </a:p>
          <a:p>
            <a:pPr>
              <a:buNone/>
            </a:pPr>
            <a:r>
              <a:rPr lang="zh-CN" altLang="en-US" sz="2600" dirty="0" smtClean="0">
                <a:solidFill>
                  <a:srgbClr val="FF0000"/>
                </a:solidFill>
              </a:rPr>
              <a:t>     解释：</a:t>
            </a:r>
            <a:r>
              <a:rPr lang="en-US" altLang="zh-CN" sz="2600" dirty="0" smtClean="0">
                <a:solidFill>
                  <a:srgbClr val="FF0000"/>
                </a:solidFill>
              </a:rPr>
              <a:t> 12240.32*4+12349.32*2+12296.32</a:t>
            </a:r>
            <a:r>
              <a:rPr lang="zh-CN" altLang="en-US" sz="2600" dirty="0" smtClean="0">
                <a:solidFill>
                  <a:srgbClr val="FF0000"/>
                </a:solidFill>
              </a:rPr>
              <a:t>为前七个月计税工资，</a:t>
            </a:r>
            <a:r>
              <a:rPr lang="en-US" altLang="zh-CN" sz="2600" dirty="0" smtClean="0">
                <a:solidFill>
                  <a:srgbClr val="FF0000"/>
                </a:solidFill>
              </a:rPr>
              <a:t>5000*7</a:t>
            </a:r>
            <a:r>
              <a:rPr lang="zh-CN" altLang="en-US" sz="2600" dirty="0" smtClean="0">
                <a:solidFill>
                  <a:srgbClr val="FF0000"/>
                </a:solidFill>
              </a:rPr>
              <a:t>为前七个月起征点累计总和，</a:t>
            </a:r>
            <a:r>
              <a:rPr lang="en-US" altLang="zh-CN" sz="2600" dirty="0" smtClean="0">
                <a:solidFill>
                  <a:srgbClr val="FF0000"/>
                </a:solidFill>
              </a:rPr>
              <a:t>2000*7</a:t>
            </a:r>
            <a:r>
              <a:rPr lang="zh-CN" altLang="en-US" sz="2600" dirty="0" smtClean="0">
                <a:solidFill>
                  <a:srgbClr val="FF0000"/>
                </a:solidFill>
              </a:rPr>
              <a:t>为赡养老人和子女教育抵扣累计总和，</a:t>
            </a:r>
            <a:r>
              <a:rPr lang="en-US" altLang="zh-CN" sz="2600" dirty="0" smtClean="0">
                <a:solidFill>
                  <a:srgbClr val="FF0000"/>
                </a:solidFill>
              </a:rPr>
              <a:t>1382</a:t>
            </a:r>
            <a:r>
              <a:rPr lang="zh-CN" altLang="en-US" sz="2600" dirty="0" smtClean="0">
                <a:solidFill>
                  <a:srgbClr val="FF0000"/>
                </a:solidFill>
              </a:rPr>
              <a:t>元为前六个月其他工薪总和，所以前七个月累计个人所得税为</a:t>
            </a:r>
            <a:r>
              <a:rPr lang="en-US" altLang="zh-CN" sz="2600" dirty="0" smtClean="0">
                <a:solidFill>
                  <a:srgbClr val="FF0000"/>
                </a:solidFill>
              </a:rPr>
              <a:t>1313.82</a:t>
            </a:r>
            <a:r>
              <a:rPr lang="zh-CN" altLang="en-US" sz="2600" dirty="0" smtClean="0">
                <a:solidFill>
                  <a:srgbClr val="FF0000"/>
                </a:solidFill>
              </a:rPr>
              <a:t>，</a:t>
            </a:r>
            <a:r>
              <a:rPr lang="en-US" altLang="zh-CN" sz="2600" dirty="0" smtClean="0">
                <a:solidFill>
                  <a:srgbClr val="FF0000"/>
                </a:solidFill>
              </a:rPr>
              <a:t>2520</a:t>
            </a:r>
            <a:r>
              <a:rPr lang="zh-CN" altLang="en-US" sz="2600" dirty="0" smtClean="0">
                <a:solidFill>
                  <a:srgbClr val="FF0000"/>
                </a:solidFill>
              </a:rPr>
              <a:t>元为速算扣除数，减去前六个月已缴扣个税，七月份个人所得税为</a:t>
            </a:r>
            <a:r>
              <a:rPr lang="en-US" altLang="zh-CN" sz="2600" dirty="0" smtClean="0">
                <a:solidFill>
                  <a:srgbClr val="FF0000"/>
                </a:solidFill>
              </a:rPr>
              <a:t>322.56</a:t>
            </a:r>
            <a:r>
              <a:rPr lang="zh-CN" altLang="en-US" sz="2600" dirty="0" smtClean="0">
                <a:solidFill>
                  <a:srgbClr val="FF0000"/>
                </a:solidFill>
              </a:rPr>
              <a:t>元。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600" dirty="0" smtClean="0">
                <a:solidFill>
                  <a:srgbClr val="FF0000"/>
                </a:solidFill>
              </a:rPr>
              <a:t>     </a:t>
            </a:r>
            <a:r>
              <a:rPr lang="zh-CN" altLang="en-US" sz="2600" dirty="0" smtClean="0">
                <a:solidFill>
                  <a:srgbClr val="FF0000"/>
                </a:solidFill>
              </a:rPr>
              <a:t>本月税率在税率表</a:t>
            </a:r>
            <a:r>
              <a:rPr lang="en-US" altLang="zh-CN" sz="2600" dirty="0" smtClean="0">
                <a:solidFill>
                  <a:srgbClr val="FF0000"/>
                </a:solidFill>
              </a:rPr>
              <a:t>1</a:t>
            </a:r>
            <a:r>
              <a:rPr lang="zh-CN" altLang="en-US" sz="2600" dirty="0" smtClean="0">
                <a:solidFill>
                  <a:srgbClr val="FF0000"/>
                </a:solidFill>
              </a:rPr>
              <a:t>级与</a:t>
            </a:r>
            <a:r>
              <a:rPr lang="en-US" altLang="zh-CN" sz="2600" dirty="0" smtClean="0">
                <a:solidFill>
                  <a:srgbClr val="FF0000"/>
                </a:solidFill>
              </a:rPr>
              <a:t>2</a:t>
            </a:r>
            <a:r>
              <a:rPr lang="zh-CN" altLang="en-US" sz="2600" dirty="0" smtClean="0">
                <a:solidFill>
                  <a:srgbClr val="FF0000"/>
                </a:solidFill>
              </a:rPr>
              <a:t>级之间，所以应纳税所得额中</a:t>
            </a:r>
            <a:r>
              <a:rPr lang="en-US" altLang="zh-CN" sz="2600" dirty="0" smtClean="0">
                <a:solidFill>
                  <a:srgbClr val="FF0000"/>
                </a:solidFill>
              </a:rPr>
              <a:t>2958.08</a:t>
            </a:r>
            <a:r>
              <a:rPr lang="zh-CN" altLang="en-US" sz="2600" dirty="0" smtClean="0">
                <a:solidFill>
                  <a:srgbClr val="FF0000"/>
                </a:solidFill>
              </a:rPr>
              <a:t>元按照</a:t>
            </a:r>
            <a:r>
              <a:rPr lang="en-US" altLang="zh-CN" sz="2600" dirty="0" smtClean="0">
                <a:solidFill>
                  <a:srgbClr val="FF0000"/>
                </a:solidFill>
              </a:rPr>
              <a:t>3%</a:t>
            </a:r>
            <a:r>
              <a:rPr lang="zh-CN" altLang="en-US" sz="2600" dirty="0" smtClean="0">
                <a:solidFill>
                  <a:srgbClr val="FF0000"/>
                </a:solidFill>
              </a:rPr>
              <a:t>计税，</a:t>
            </a:r>
            <a:r>
              <a:rPr lang="en-US" altLang="zh-CN" sz="2600" dirty="0" smtClean="0">
                <a:solidFill>
                  <a:srgbClr val="FF0000"/>
                </a:solidFill>
              </a:rPr>
              <a:t>2338.24</a:t>
            </a:r>
            <a:r>
              <a:rPr lang="zh-CN" altLang="en-US" sz="2600" dirty="0" smtClean="0">
                <a:solidFill>
                  <a:srgbClr val="FF0000"/>
                </a:solidFill>
              </a:rPr>
              <a:t>按照</a:t>
            </a:r>
            <a:r>
              <a:rPr lang="en-US" altLang="zh-CN" sz="2600" dirty="0" smtClean="0">
                <a:solidFill>
                  <a:srgbClr val="FF0000"/>
                </a:solidFill>
              </a:rPr>
              <a:t>10%</a:t>
            </a:r>
            <a:r>
              <a:rPr lang="zh-CN" altLang="en-US" sz="2600" dirty="0" smtClean="0">
                <a:solidFill>
                  <a:srgbClr val="FF0000"/>
                </a:solidFill>
              </a:rPr>
              <a:t>计税，因此该教职工本月个税相比较前半年有较小涨幅。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600" dirty="0" smtClean="0"/>
              <a:t>7</a:t>
            </a:r>
            <a:r>
              <a:rPr lang="zh-CN" altLang="en-US" sz="2600" dirty="0" smtClean="0"/>
              <a:t>月份其他工薪税：此教职工七月份分别有两笔工薪外收入，分为别</a:t>
            </a:r>
            <a:r>
              <a:rPr lang="en-US" altLang="zh-CN" sz="2600" dirty="0" smtClean="0"/>
              <a:t>32.40</a:t>
            </a:r>
            <a:r>
              <a:rPr lang="zh-CN" altLang="en-US" sz="2600" dirty="0" smtClean="0"/>
              <a:t>元、</a:t>
            </a:r>
            <a:r>
              <a:rPr lang="en-US" altLang="zh-CN" sz="2600" dirty="0" smtClean="0"/>
              <a:t>600.00</a:t>
            </a:r>
            <a:r>
              <a:rPr lang="zh-CN" altLang="en-US" sz="2600" dirty="0" smtClean="0"/>
              <a:t>元，按照税率，这两笔收入分别上</a:t>
            </a:r>
            <a:r>
              <a:rPr lang="zh-CN" altLang="en-US" sz="2600" dirty="0" smtClean="0"/>
              <a:t>缴个税</a:t>
            </a:r>
            <a:r>
              <a:rPr lang="en-US" altLang="zh-CN" sz="2600" dirty="0" smtClean="0"/>
              <a:t>3.24</a:t>
            </a:r>
            <a:r>
              <a:rPr lang="zh-CN" altLang="en-US" sz="2600" dirty="0" smtClean="0"/>
              <a:t>元、</a:t>
            </a:r>
            <a:r>
              <a:rPr lang="en-US" altLang="zh-CN" sz="2600" dirty="0" smtClean="0"/>
              <a:t>60</a:t>
            </a:r>
            <a:r>
              <a:rPr lang="zh-CN" altLang="en-US" sz="2600" dirty="0" smtClean="0"/>
              <a:t>元，共计</a:t>
            </a:r>
            <a:r>
              <a:rPr lang="en-US" altLang="zh-CN" sz="2600" dirty="0" smtClean="0"/>
              <a:t>63.24</a:t>
            </a:r>
            <a:r>
              <a:rPr lang="zh-CN" altLang="en-US" sz="2600" dirty="0" smtClean="0"/>
              <a:t>元。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en-US" sz="2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1615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XX工资</vt:lpstr>
      <vt:lpstr>XX工资</vt:lpstr>
      <vt:lpstr>XX工资</vt:lpstr>
      <vt:lpstr>XX工资</vt:lpstr>
      <vt:lpstr>XX工资</vt:lpstr>
      <vt:lpstr>XX工资</vt:lpstr>
      <vt:lpstr>Slide 11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微软中国</dc:creator>
  <cp:lastModifiedBy>微软中国</cp:lastModifiedBy>
  <cp:revision>102</cp:revision>
  <dcterms:created xsi:type="dcterms:W3CDTF">2019-05-21T01:25:31Z</dcterms:created>
  <dcterms:modified xsi:type="dcterms:W3CDTF">2019-11-01T00:51:25Z</dcterms:modified>
</cp:coreProperties>
</file>