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5" r:id="rId5"/>
    <p:sldId id="259" r:id="rId6"/>
    <p:sldId id="271" r:id="rId7"/>
    <p:sldId id="260" r:id="rId8"/>
    <p:sldId id="272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108" autoAdjust="0"/>
    <p:restoredTop sz="94660"/>
  </p:normalViewPr>
  <p:slideViewPr>
    <p:cSldViewPr>
      <p:cViewPr varScale="1">
        <p:scale>
          <a:sx n="69" d="100"/>
          <a:sy n="6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C302-66CB-4181-91DD-25062FC6AE8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C9D3-8477-4E00-9355-85EF54EAA71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:\Users\cb\AppData\Roaming\Tencent\Users\19849560\QQ\WinTemp\RichOle\13OIEO@M%(SYVA12%}]A[XM.pn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71604" y="3286124"/>
            <a:ext cx="6123157" cy="250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0034" y="928670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旧版</a:t>
            </a:r>
            <a:endParaRPr lang="zh-CN" alt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3500438"/>
            <a:ext cx="714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新版</a:t>
            </a:r>
            <a:endParaRPr lang="zh-CN" altLang="en-US" sz="4800" dirty="0"/>
          </a:p>
        </p:txBody>
      </p:sp>
      <p:pic>
        <p:nvPicPr>
          <p:cNvPr id="12" name="Picture 11" descr="D:\Users\cb\AppData\Roaming\Tencent\Users\19849560\QQ\WinTemp\RichOle\4[O`HX%`9BK3)Y{OA3BFR~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28"/>
            <a:ext cx="62865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621510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月计税工资：</a:t>
            </a: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14159.45</a:t>
            </a:r>
            <a:endParaRPr lang="en-US" altLang="zh-CN" sz="4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月计税工资</a:t>
            </a: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14030.45*4+3200+1440+14159.45-5000*5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*10%-2520-1556.18=</a:t>
            </a:r>
            <a:r>
              <a:rPr lang="en-US" altLang="zh-CN" sz="4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915.95</a:t>
            </a:r>
            <a:endParaRPr lang="en-US" altLang="zh-CN" sz="48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buNone/>
            </a:pPr>
            <a:endParaRPr lang="en-US" altLang="zh-CN" sz="4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月计税工资：</a:t>
            </a: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14159.45</a:t>
            </a:r>
            <a:endParaRPr lang="zh-CN" altLang="en-US" sz="4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月计税工资</a:t>
            </a: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14030.45*4+3200+1440+14159.45*2-5000*6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*10%-2520-2472.13=</a:t>
            </a:r>
            <a:r>
              <a:rPr lang="en-US" altLang="zh-CN" sz="4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915.94</a:t>
            </a:r>
            <a:endParaRPr lang="zh-CN" altLang="en-US" sz="48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4800" b="1" dirty="0" smtClean="0">
                <a:latin typeface="+mn-ea"/>
              </a:rPr>
              <a:t> </a:t>
            </a:r>
            <a:endParaRPr lang="zh-CN" altLang="en-US" sz="4800" b="1" dirty="0" smtClean="0">
              <a:latin typeface="+mn-ea"/>
            </a:endParaRPr>
          </a:p>
          <a:p>
            <a:pPr>
              <a:buNone/>
            </a:pPr>
            <a:r>
              <a:rPr lang="en-US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月计税工资：</a:t>
            </a:r>
            <a:r>
              <a:rPr lang="en-US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14159.45</a:t>
            </a:r>
            <a:endParaRPr lang="zh-CN" altLang="en-US" sz="4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月计税工资</a:t>
            </a:r>
            <a:r>
              <a:rPr lang="en-US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14030.45*4+3200+1440+14159.45*8-5000*12</a:t>
            </a: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*10%-2520-7967=</a:t>
            </a:r>
            <a:r>
              <a:rPr lang="en-US" altLang="en-US" sz="4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915.94</a:t>
            </a:r>
            <a:endParaRPr lang="zh-CN" altLang="en-US" sz="48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sz="4300" dirty="0" smtClean="0">
              <a:latin typeface="+mn-ea"/>
            </a:endParaRPr>
          </a:p>
          <a:p>
            <a:pPr>
              <a:buNone/>
            </a:pPr>
            <a:endParaRPr lang="en-US" altLang="zh-CN" dirty="0" smtClean="0">
              <a:latin typeface="+mn-ea"/>
            </a:endParaRPr>
          </a:p>
          <a:p>
            <a:pPr>
              <a:buNone/>
            </a:pP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2018</a:t>
            </a:r>
            <a:r>
              <a:rPr lang="zh-CN" altLang="en-US" dirty="0" smtClean="0"/>
              <a:t>年计税工资：</a:t>
            </a:r>
            <a:r>
              <a:rPr lang="en-US" altLang="zh-CN" dirty="0" smtClean="0">
                <a:solidFill>
                  <a:srgbClr val="FF0000"/>
                </a:solidFill>
              </a:rPr>
              <a:t>159797.25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2018</a:t>
            </a:r>
            <a:r>
              <a:rPr lang="zh-CN" altLang="en-US" dirty="0" smtClean="0"/>
              <a:t>年个人所得税：</a:t>
            </a:r>
            <a:r>
              <a:rPr lang="en-US" altLang="zh-CN" dirty="0" smtClean="0">
                <a:solidFill>
                  <a:srgbClr val="FF0000"/>
                </a:solidFill>
              </a:rPr>
              <a:t>14944.75/12=1245.40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2019</a:t>
            </a:r>
            <a:r>
              <a:rPr lang="zh-CN" altLang="en-US" dirty="0" smtClean="0"/>
              <a:t>年计税工资：</a:t>
            </a:r>
            <a:r>
              <a:rPr lang="en-US" altLang="zh-CN" dirty="0" smtClean="0">
                <a:solidFill>
                  <a:srgbClr val="FF0000"/>
                </a:solidFill>
              </a:rPr>
              <a:t>169397.40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2019</a:t>
            </a:r>
            <a:r>
              <a:rPr lang="zh-CN" altLang="en-US" dirty="0" smtClean="0"/>
              <a:t>年个人所得税：</a:t>
            </a:r>
            <a:r>
              <a:rPr lang="en-US" altLang="zh-CN" dirty="0" smtClean="0">
                <a:solidFill>
                  <a:srgbClr val="FF0000"/>
                </a:solidFill>
              </a:rPr>
              <a:t>8419.74/12=701.65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zh-CN" altLang="en-US" sz="1800" b="1" dirty="0" smtClean="0">
                <a:latin typeface="+mn-ea"/>
                <a:sym typeface="+mn-ea"/>
              </a:rPr>
              <a:t>例如：</a:t>
            </a:r>
            <a:br>
              <a:rPr lang="zh-CN" altLang="en-US" sz="1800"/>
            </a:br>
            <a:r>
              <a:rPr lang="zh-CN" altLang="en-US" sz="1800"/>
              <a:t>                                                                </a:t>
            </a:r>
            <a:r>
              <a:rPr lang="zh-CN" altLang="en-US" dirty="0" smtClean="0"/>
              <a:t>中级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97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b="1" dirty="0" smtClean="0">
                <a:latin typeface="+mn-ea"/>
              </a:rPr>
              <a:t>1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5569.96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1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5569.96-5000-2000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-42.90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2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7361.86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2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 5569.96+7361.86 -5000*2-2000*2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-32.05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3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7361.86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3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 5569.96+7361.86*2 -5000*3-2000*3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-21.19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7361.86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 5569.96+7361.86*3 -5000*4-2000*4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-10.33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400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 5569.96+7361.86*3+400 -5000*4-2000*4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1.67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5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7421.86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5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 5569.96+7361.86*3 +7421.86+400-5000*5-2000*5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*3%-1.67=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12.65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zh-CN" altLang="en-US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>
                <a:latin typeface="+mn-ea"/>
              </a:rPr>
              <a:t>6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7421.86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6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 5569.96+7361.86*3 +7421.86*2+400-5000*6-2000*6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*3%-14.32=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12.66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月份计税工资：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7421.86</a:t>
            </a: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月份个税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 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5569.96+7361.86*3 +7421.86*8+400-5000*12-2000*12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）*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3%-90.26=</a:t>
            </a:r>
            <a:r>
              <a:rPr lang="en-US" altLang="zh-CN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12.65</a:t>
            </a:r>
            <a:endParaRPr lang="en-US" altLang="zh-CN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2018</a:t>
            </a:r>
            <a:r>
              <a:rPr lang="zh-CN" altLang="en-US" dirty="0" smtClean="0"/>
              <a:t>年计税工资：</a:t>
            </a:r>
            <a:r>
              <a:rPr lang="en-US" altLang="zh-CN" dirty="0" smtClean="0">
                <a:solidFill>
                  <a:srgbClr val="FF0000"/>
                </a:solidFill>
              </a:rPr>
              <a:t>80103.52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2018</a:t>
            </a:r>
            <a:r>
              <a:rPr lang="zh-CN" altLang="en-US" dirty="0" smtClean="0"/>
              <a:t>年个人所得税：</a:t>
            </a:r>
            <a:r>
              <a:rPr lang="en-US" altLang="zh-CN" dirty="0" smtClean="0">
                <a:solidFill>
                  <a:srgbClr val="FF0000"/>
                </a:solidFill>
              </a:rPr>
              <a:t>2000.66/12=166.72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2019</a:t>
            </a:r>
            <a:r>
              <a:rPr lang="zh-CN" altLang="en-US" dirty="0" smtClean="0"/>
              <a:t>年计税工资：</a:t>
            </a:r>
            <a:r>
              <a:rPr lang="en-US" altLang="zh-CN" dirty="0" smtClean="0">
                <a:solidFill>
                  <a:srgbClr val="FF0000"/>
                </a:solidFill>
              </a:rPr>
              <a:t>87030.42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2019</a:t>
            </a:r>
            <a:r>
              <a:rPr lang="zh-CN" altLang="en-US" dirty="0" smtClean="0"/>
              <a:t>年个人所得税：</a:t>
            </a:r>
            <a:r>
              <a:rPr lang="en-US" altLang="zh-CN" dirty="0" smtClean="0">
                <a:solidFill>
                  <a:srgbClr val="FF0000"/>
                </a:solidFill>
              </a:rPr>
              <a:t>101.24/12=8.44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>
                <a:latin typeface="+mn-ea"/>
              </a:rPr>
              <a:t>个人所得税</a:t>
            </a:r>
            <a:r>
              <a:rPr lang="en-US" altLang="zh-CN" sz="3600" b="1" dirty="0" smtClean="0">
                <a:latin typeface="+mn-ea"/>
              </a:rPr>
              <a:t>=【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3600" b="1" dirty="0" smtClean="0">
                <a:latin typeface="+mn-ea"/>
              </a:rPr>
              <a:t>计税工资</a:t>
            </a:r>
            <a:r>
              <a:rPr lang="en-US" altLang="zh-CN" sz="3600" b="1" dirty="0" smtClean="0">
                <a:latin typeface="+mn-ea"/>
              </a:rPr>
              <a:t>+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3600" b="1" dirty="0" smtClean="0">
                <a:latin typeface="+mn-ea"/>
              </a:rPr>
              <a:t>其他工薪收入）</a:t>
            </a:r>
            <a:r>
              <a:rPr lang="en-US" altLang="zh-CN" sz="3600" b="1" dirty="0" smtClean="0">
                <a:latin typeface="+mn-ea"/>
              </a:rPr>
              <a:t>-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3600" b="1" dirty="0" smtClean="0">
                <a:latin typeface="+mn-ea"/>
              </a:rPr>
              <a:t>起征点</a:t>
            </a:r>
            <a:r>
              <a:rPr lang="en-US" altLang="zh-CN" sz="3600" b="1" dirty="0" smtClean="0">
                <a:latin typeface="+mn-ea"/>
              </a:rPr>
              <a:t>-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累计</a:t>
            </a:r>
            <a:r>
              <a:rPr lang="zh-CN" altLang="en-US" sz="3600" b="1" dirty="0" smtClean="0">
                <a:latin typeface="+mn-ea"/>
              </a:rPr>
              <a:t>专项附加扣除</a:t>
            </a:r>
            <a:r>
              <a:rPr lang="en-US" altLang="zh-CN" sz="3600" b="1" dirty="0" smtClean="0">
                <a:latin typeface="+mn-ea"/>
              </a:rPr>
              <a:t>】*</a:t>
            </a:r>
            <a:r>
              <a:rPr lang="zh-CN" altLang="en-US" sz="3600" b="1" dirty="0" smtClean="0">
                <a:latin typeface="+mn-ea"/>
              </a:rPr>
              <a:t>税率</a:t>
            </a:r>
            <a:r>
              <a:rPr lang="en-US" altLang="zh-CN" sz="3600" b="1" dirty="0" smtClean="0">
                <a:latin typeface="+mn-ea"/>
              </a:rPr>
              <a:t>-</a:t>
            </a:r>
            <a:r>
              <a:rPr lang="zh-CN" altLang="en-US" sz="3600" b="1" dirty="0" smtClean="0">
                <a:latin typeface="+mn-ea"/>
              </a:rPr>
              <a:t>速算扣除数</a:t>
            </a:r>
            <a:r>
              <a:rPr lang="en-US" altLang="zh-CN" sz="3600" b="1" dirty="0" smtClean="0">
                <a:latin typeface="+mn-ea"/>
              </a:rPr>
              <a:t>-</a:t>
            </a:r>
            <a:r>
              <a:rPr lang="zh-CN" altLang="en-US" sz="3600" b="1" dirty="0" smtClean="0">
                <a:latin typeface="+mn-ea"/>
              </a:rPr>
              <a:t>本年已交过税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altLang="zh-CN" sz="3600" dirty="0" smtClean="0">
              <a:latin typeface="+mn-ea"/>
            </a:endParaRPr>
          </a:p>
        </p:txBody>
      </p:sp>
      <p:pic>
        <p:nvPicPr>
          <p:cNvPr id="7" name="Picture 6" descr="D:\Users\cb\AppData\Roaming\Tencent\Users\19849560\QQ\WinTemp\RichOle\13OIEO@M%(SYVA12%}]A[XM.pn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28662" y="3143248"/>
            <a:ext cx="742955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571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 smtClean="0">
                <a:latin typeface="+mn-ea"/>
              </a:rPr>
              <a:t>计税工资</a:t>
            </a:r>
            <a:r>
              <a:rPr lang="en-US" altLang="zh-CN" dirty="0" smtClean="0">
                <a:latin typeface="+mn-ea"/>
              </a:rPr>
              <a:t>={</a:t>
            </a:r>
            <a:r>
              <a:rPr lang="zh-CN" altLang="en-US" dirty="0" smtClean="0">
                <a:latin typeface="+mn-ea"/>
              </a:rPr>
              <a:t>应发额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公积金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医保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失业保险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公积金贷款利息</a:t>
            </a:r>
            <a:r>
              <a:rPr lang="en-US" altLang="zh-CN" dirty="0" smtClean="0">
                <a:latin typeface="+mn-ea"/>
              </a:rPr>
              <a:t>} - {</a:t>
            </a:r>
            <a:r>
              <a:rPr lang="zh-CN" altLang="en-US" dirty="0" smtClean="0">
                <a:latin typeface="+mn-ea"/>
              </a:rPr>
              <a:t>养老保险</a:t>
            </a:r>
            <a:r>
              <a:rPr lang="en-US" altLang="zh-CN" dirty="0" smtClean="0">
                <a:latin typeface="+mn-ea"/>
              </a:rPr>
              <a:t>} - 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{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通讯补贴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} - {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</a:rPr>
              <a:t>上下班交通补贴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} </a:t>
            </a:r>
            <a:r>
              <a:rPr lang="en-US" altLang="zh-CN" dirty="0" smtClean="0">
                <a:latin typeface="+mn-ea"/>
              </a:rPr>
              <a:t>- {</a:t>
            </a:r>
            <a:r>
              <a:rPr lang="zh-CN" altLang="en-US" dirty="0" smtClean="0">
                <a:latin typeface="+mn-ea"/>
              </a:rPr>
              <a:t>职业年金</a:t>
            </a:r>
            <a:r>
              <a:rPr lang="en-US" altLang="zh-CN" dirty="0" smtClean="0">
                <a:latin typeface="+mn-ea"/>
              </a:rPr>
              <a:t>} + {</a:t>
            </a:r>
            <a:r>
              <a:rPr lang="zh-CN" altLang="en-US" dirty="0" smtClean="0">
                <a:latin typeface="+mn-ea"/>
              </a:rPr>
              <a:t>其他计税基数</a:t>
            </a:r>
            <a:r>
              <a:rPr lang="en-US" altLang="zh-CN" dirty="0" smtClean="0">
                <a:latin typeface="+mn-ea"/>
              </a:rPr>
              <a:t>}</a:t>
            </a:r>
            <a:endParaRPr lang="en-US" altLang="zh-CN" dirty="0" smtClean="0">
              <a:latin typeface="+mn-ea"/>
            </a:endParaRPr>
          </a:p>
          <a:p>
            <a:pPr>
              <a:buNone/>
            </a:pPr>
            <a:endParaRPr lang="en-US" altLang="zh-CN" dirty="0" smtClean="0">
              <a:latin typeface="+mn-ea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en-US" sz="2800" b="1" dirty="0" smtClean="0">
                <a:latin typeface="+mn-ea"/>
              </a:rPr>
              <a:t>例如：</a:t>
            </a:r>
            <a:endParaRPr lang="zh-CN" altLang="en-US" sz="2800" b="1" dirty="0" smtClean="0">
              <a:latin typeface="+mn-ea"/>
            </a:endParaRPr>
          </a:p>
          <a:p>
            <a:pPr>
              <a:buNone/>
            </a:pPr>
            <a:r>
              <a:rPr lang="zh-CN" altLang="en-US" sz="2800" b="1" dirty="0" smtClean="0">
                <a:latin typeface="+mn-ea"/>
              </a:rPr>
              <a:t>月收入</a:t>
            </a:r>
            <a:r>
              <a:rPr lang="en-US" altLang="zh-CN" sz="2800" b="1" dirty="0" smtClean="0">
                <a:latin typeface="+mn-ea"/>
              </a:rPr>
              <a:t>10000</a:t>
            </a:r>
            <a:r>
              <a:rPr lang="zh-CN" altLang="en-US" sz="2800" b="1" dirty="0" smtClean="0">
                <a:latin typeface="+mn-ea"/>
              </a:rPr>
              <a:t>：</a:t>
            </a:r>
            <a:endParaRPr lang="en-US" altLang="zh-CN" sz="2800" b="1" dirty="0" smtClean="0"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1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10000-5000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*3%-0=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2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20000-10000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*3%-150=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3</a:t>
            </a:r>
            <a:r>
              <a:rPr lang="zh-CN" altLang="en-US" sz="2800" dirty="0">
                <a:latin typeface="+mn-ea"/>
              </a:rPr>
              <a:t>月</a:t>
            </a:r>
            <a:r>
              <a:rPr lang="zh-CN" altLang="en-US" sz="2800" dirty="0" smtClean="0">
                <a:latin typeface="+mn-ea"/>
              </a:rPr>
              <a:t>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30000-15000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*3%-300=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4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40000-20000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*3%-450=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5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50000-25000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*3%-600=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6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60000-30000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*3%-750=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7</a:t>
            </a:r>
            <a:r>
              <a:rPr lang="zh-CN" altLang="en-US" sz="2800" dirty="0">
                <a:latin typeface="+mn-ea"/>
              </a:rPr>
              <a:t>月</a:t>
            </a:r>
            <a:r>
              <a:rPr lang="zh-CN" altLang="en-US" sz="2800" dirty="0" smtClean="0">
                <a:latin typeface="+mn-ea"/>
              </a:rPr>
              <a:t>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70000-35000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*3%-900=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8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80000-40000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*10%-2520-1050=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430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9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90000-45000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*10%-2520-1480=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10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100000-50000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*10%-2520-1980=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11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110000-55000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*10%-2520-2480=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12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120000-60000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*10%-2520-2980=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sz="28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3"/>
            <a:ext cx="8229600" cy="142876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2018</a:t>
            </a:r>
            <a:r>
              <a:rPr lang="zh-CN" altLang="en-US" dirty="0" smtClean="0"/>
              <a:t>税率</a:t>
            </a:r>
            <a:r>
              <a:rPr lang="en-US" altLang="zh-CN" dirty="0" smtClean="0"/>
              <a:t>: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10000*0.1-210</a:t>
            </a:r>
            <a:r>
              <a:rPr lang="zh-CN" altLang="en-US" dirty="0" smtClean="0"/>
              <a:t>）</a:t>
            </a:r>
            <a:r>
              <a:rPr lang="en-US" altLang="zh-CN" dirty="0" smtClean="0"/>
              <a:t>*12=</a:t>
            </a:r>
            <a:r>
              <a:rPr lang="en-US" altLang="zh-CN" dirty="0" smtClean="0">
                <a:solidFill>
                  <a:srgbClr val="FF0000"/>
                </a:solidFill>
              </a:rPr>
              <a:t>9480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2019</a:t>
            </a:r>
            <a:r>
              <a:rPr lang="zh-CN" altLang="en-US" dirty="0" smtClean="0"/>
              <a:t>税率：</a:t>
            </a:r>
            <a:r>
              <a:rPr lang="en-US" altLang="zh-CN" dirty="0" smtClean="0"/>
              <a:t>150*7+430+500*4=</a:t>
            </a:r>
            <a:r>
              <a:rPr lang="en-US" altLang="zh-CN" dirty="0" smtClean="0">
                <a:solidFill>
                  <a:srgbClr val="FF0000"/>
                </a:solidFill>
              </a:rPr>
              <a:t>3480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en-US" sz="2800" b="1" dirty="0" smtClean="0">
                <a:latin typeface="+mn-ea"/>
              </a:rPr>
              <a:t>例如：</a:t>
            </a:r>
            <a:endParaRPr lang="zh-CN" altLang="en-US" sz="2800" b="1" dirty="0" smtClean="0">
              <a:latin typeface="+mn-ea"/>
            </a:endParaRPr>
          </a:p>
          <a:p>
            <a:pPr>
              <a:buNone/>
            </a:pPr>
            <a:r>
              <a:rPr lang="zh-CN" altLang="en-US" sz="2800" b="1" dirty="0" smtClean="0">
                <a:latin typeface="+mn-ea"/>
              </a:rPr>
              <a:t>月收入</a:t>
            </a:r>
            <a:r>
              <a:rPr lang="en-US" altLang="zh-CN" sz="2800" b="1" dirty="0" smtClean="0">
                <a:latin typeface="+mn-ea"/>
              </a:rPr>
              <a:t>20000</a:t>
            </a:r>
            <a:r>
              <a:rPr lang="zh-CN" altLang="en-US" sz="2800" b="1" dirty="0" smtClean="0">
                <a:latin typeface="+mn-ea"/>
              </a:rPr>
              <a:t>：</a:t>
            </a:r>
            <a:endParaRPr lang="en-US" altLang="zh-CN" sz="2800" b="1" dirty="0" smtClean="0"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1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20000-5000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*3%-0=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450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2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40000-10000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*3%-450=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450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3</a:t>
            </a:r>
            <a:r>
              <a:rPr lang="zh-CN" altLang="en-US" sz="2800" dirty="0">
                <a:latin typeface="+mn-ea"/>
              </a:rPr>
              <a:t>月</a:t>
            </a:r>
            <a:r>
              <a:rPr lang="zh-CN" altLang="en-US" sz="2800" dirty="0" smtClean="0">
                <a:latin typeface="+mn-ea"/>
              </a:rPr>
              <a:t>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60000-15000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*10%-2520-900=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1080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4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80000-20000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*10%-2520-1980=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5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100000-25000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*10%-2520-3480=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6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120000-30000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*10%-2520-4980=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7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140000-35000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*10%-2520-6480=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8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160000-40000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*10%-2520-7980=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9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180000-45000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*10%-2520-9480=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1500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10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200000-50000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*20%-16920-10980=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2100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11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220000-55000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*20%-16920-13080=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3000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r>
              <a:rPr lang="en-US" altLang="zh-CN" sz="2800" dirty="0" smtClean="0">
                <a:latin typeface="+mn-ea"/>
              </a:rPr>
              <a:t>12</a:t>
            </a:r>
            <a:r>
              <a:rPr lang="zh-CN" altLang="en-US" sz="2800" dirty="0" smtClean="0">
                <a:latin typeface="+mn-ea"/>
              </a:rPr>
              <a:t>月份个税</a:t>
            </a:r>
            <a:r>
              <a:rPr lang="en-US" altLang="zh-CN" sz="2800" dirty="0" smtClean="0">
                <a:latin typeface="+mn-ea"/>
              </a:rPr>
              <a:t>=</a:t>
            </a:r>
            <a:r>
              <a:rPr lang="zh-CN" altLang="en-US" sz="2800" dirty="0" smtClean="0">
                <a:latin typeface="+mn-ea"/>
              </a:rPr>
              <a:t>（</a:t>
            </a:r>
            <a:r>
              <a:rPr lang="en-US" altLang="zh-CN" sz="2800" dirty="0" smtClean="0">
                <a:latin typeface="+mn-ea"/>
              </a:rPr>
              <a:t>240000-60000</a:t>
            </a:r>
            <a:r>
              <a:rPr lang="zh-CN" altLang="en-US" sz="2800" dirty="0" smtClean="0">
                <a:latin typeface="+mn-ea"/>
              </a:rPr>
              <a:t>）</a:t>
            </a:r>
            <a:r>
              <a:rPr lang="en-US" altLang="zh-CN" sz="2800" dirty="0" smtClean="0">
                <a:latin typeface="+mn-ea"/>
              </a:rPr>
              <a:t>*20%-16920-16980=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3000</a:t>
            </a:r>
            <a:endParaRPr lang="en-US" altLang="zh-CN" sz="2800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sz="2600" dirty="0" smtClean="0">
              <a:latin typeface="+mn-ea"/>
            </a:endParaRPr>
          </a:p>
          <a:p>
            <a:pPr>
              <a:buNone/>
            </a:pPr>
            <a:endParaRPr lang="en-US" altLang="zh-CN" sz="2800" dirty="0" smtClean="0">
              <a:latin typeface="+mn-ea"/>
            </a:endParaRPr>
          </a:p>
          <a:p>
            <a:pPr>
              <a:buNone/>
            </a:pPr>
            <a:endParaRPr lang="en-US" altLang="zh-CN" sz="2800" dirty="0" smtClean="0">
              <a:latin typeface="+mn-ea"/>
            </a:endParaRPr>
          </a:p>
          <a:p>
            <a:pPr>
              <a:buNone/>
            </a:pPr>
            <a:endParaRPr lang="en-US" altLang="zh-CN" sz="2800" dirty="0" smtClean="0">
              <a:latin typeface="+mn-ea"/>
            </a:endParaRPr>
          </a:p>
          <a:p>
            <a:pPr>
              <a:buNone/>
            </a:pPr>
            <a:endParaRPr lang="en-US" altLang="zh-CN" sz="28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140017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dirty="0" smtClean="0"/>
              <a:t>2018</a:t>
            </a:r>
            <a:r>
              <a:rPr lang="zh-CN" altLang="en-US" dirty="0" smtClean="0"/>
              <a:t>税率</a:t>
            </a:r>
            <a:r>
              <a:rPr lang="en-US" altLang="zh-CN" dirty="0" smtClean="0"/>
              <a:t>: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20000*0.2-1410</a:t>
            </a:r>
            <a:r>
              <a:rPr lang="zh-CN" altLang="en-US" dirty="0" smtClean="0"/>
              <a:t>）</a:t>
            </a:r>
            <a:r>
              <a:rPr lang="en-US" altLang="zh-CN" dirty="0" smtClean="0"/>
              <a:t>*12=</a:t>
            </a:r>
            <a:r>
              <a:rPr lang="en-US" altLang="zh-CN" dirty="0" smtClean="0">
                <a:solidFill>
                  <a:srgbClr val="FF0000"/>
                </a:solidFill>
              </a:rPr>
              <a:t>31080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2019</a:t>
            </a:r>
            <a:r>
              <a:rPr lang="zh-CN" altLang="en-US" dirty="0" smtClean="0"/>
              <a:t>税率：</a:t>
            </a:r>
            <a:r>
              <a:rPr lang="en-US" altLang="zh-CN" dirty="0" smtClean="0"/>
              <a:t>450*2+1080+1500*6+2100+3000*2=</a:t>
            </a:r>
            <a:r>
              <a:rPr lang="en-US" altLang="zh-CN" dirty="0" smtClean="0">
                <a:solidFill>
                  <a:srgbClr val="FF0000"/>
                </a:solidFill>
              </a:rPr>
              <a:t>19080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b="1" dirty="0" smtClean="0">
                <a:latin typeface="+mn-ea"/>
              </a:rPr>
              <a:t>1</a:t>
            </a:r>
            <a:r>
              <a:rPr lang="zh-CN" altLang="en-US" b="1" dirty="0">
                <a:latin typeface="+mn-ea"/>
              </a:rPr>
              <a:t>月</a:t>
            </a:r>
            <a:r>
              <a:rPr lang="zh-CN" altLang="en-US" b="1" dirty="0" smtClean="0">
                <a:latin typeface="+mn-ea"/>
              </a:rPr>
              <a:t>份计税工资：</a:t>
            </a:r>
            <a:r>
              <a:rPr lang="en-US" altLang="zh-CN" b="1" dirty="0" smtClean="0">
                <a:latin typeface="+mn-ea"/>
              </a:rPr>
              <a:t>14030.45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1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14030.45-5000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270.91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2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14030.45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2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14030.45*2-5000*2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*3%-270.91=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270.92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3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14030.45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3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14030.45*3-5000*3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*3%-541.83=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270.91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4505"/>
            <a:ext cx="8229600" cy="922655"/>
          </a:xfrm>
        </p:spPr>
        <p:txBody>
          <a:bodyPr/>
          <a:lstStyle/>
          <a:p>
            <a:pPr algn="l"/>
            <a:r>
              <a:rPr lang="zh-CN" altLang="en-US" dirty="0" smtClean="0"/>
              <a:t>                     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正高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457835" y="370840"/>
            <a:ext cx="77597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 dirty="0" smtClean="0">
                <a:latin typeface="+mn-ea"/>
                <a:sym typeface="+mn-ea"/>
              </a:rPr>
              <a:t>例如：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月份计税工资：</a:t>
            </a:r>
            <a:r>
              <a:rPr lang="en-US" altLang="zh-CN" b="1" dirty="0" smtClean="0">
                <a:latin typeface="+mn-ea"/>
              </a:rPr>
              <a:t>14030.45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月份个税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14030.45*4-5000*4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*10%-2520-812.74=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279.44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月其他收入：</a:t>
            </a:r>
            <a:r>
              <a:rPr lang="en-US" altLang="zh-CN" b="1" dirty="0" smtClean="0">
                <a:latin typeface="+mn-ea"/>
              </a:rPr>
              <a:t>3200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月其他收入个税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14030.45*4+3200-5000*4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*10%-2520-1092.18=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320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月其他收入：</a:t>
            </a:r>
            <a:r>
              <a:rPr lang="en-US" altLang="zh-CN" b="1" dirty="0" smtClean="0">
                <a:latin typeface="+mn-ea"/>
              </a:rPr>
              <a:t>1440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altLang="zh-CN" b="1" dirty="0" smtClean="0">
                <a:latin typeface="+mn-ea"/>
              </a:rPr>
              <a:t>4</a:t>
            </a:r>
            <a:r>
              <a:rPr lang="zh-CN" altLang="en-US" b="1" dirty="0" smtClean="0">
                <a:latin typeface="+mn-ea"/>
              </a:rPr>
              <a:t>月其他收入个税</a:t>
            </a:r>
            <a:r>
              <a:rPr lang="en-US" altLang="zh-CN" b="1" dirty="0" smtClean="0">
                <a:latin typeface="+mn-ea"/>
              </a:rPr>
              <a:t>=</a:t>
            </a:r>
            <a:r>
              <a:rPr lang="zh-CN" altLang="en-US" b="1" dirty="0" smtClean="0">
                <a:latin typeface="+mn-ea"/>
              </a:rPr>
              <a:t>（</a:t>
            </a:r>
            <a:r>
              <a:rPr lang="en-US" altLang="zh-CN" b="1" dirty="0" smtClean="0">
                <a:latin typeface="+mn-ea"/>
              </a:rPr>
              <a:t>14030.45*4+3200+1440-5000*4</a:t>
            </a:r>
            <a:r>
              <a:rPr lang="zh-CN" altLang="en-US" b="1" dirty="0" smtClean="0">
                <a:latin typeface="+mn-ea"/>
              </a:rPr>
              <a:t>）</a:t>
            </a:r>
            <a:r>
              <a:rPr lang="en-US" altLang="zh-CN" b="1" dirty="0" smtClean="0">
                <a:latin typeface="+mn-ea"/>
              </a:rPr>
              <a:t>*10%-2520-1412.18=</a:t>
            </a: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144</a:t>
            </a:r>
            <a:endParaRPr lang="en-US" altLang="zh-CN" b="1" dirty="0" smtClean="0">
              <a:solidFill>
                <a:srgbClr val="FF0000"/>
              </a:solidFill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zh-CN" altLang="en-US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2632</Words>
  <Application>WPS 演示</Application>
  <PresentationFormat>On-screen Show (4:3)</PresentationFormat>
  <Paragraphs>139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微软雅黑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正高</vt:lpstr>
      <vt:lpstr>PowerPoint 演示文稿</vt:lpstr>
      <vt:lpstr>PowerPoint 演示文稿</vt:lpstr>
      <vt:lpstr>PowerPoint 演示文稿</vt:lpstr>
      <vt:lpstr>中级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微软中国</dc:creator>
  <cp:lastModifiedBy>Administrator</cp:lastModifiedBy>
  <cp:revision>70</cp:revision>
  <dcterms:created xsi:type="dcterms:W3CDTF">2019-05-21T01:25:00Z</dcterms:created>
  <dcterms:modified xsi:type="dcterms:W3CDTF">2019-05-24T01:16:55Z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